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44" r:id="rId2"/>
    <p:sldMasterId id="2147483756" r:id="rId3"/>
  </p:sldMasterIdLst>
  <p:notesMasterIdLst>
    <p:notesMasterId r:id="rId28"/>
  </p:notesMasterIdLst>
  <p:handoutMasterIdLst>
    <p:handoutMasterId r:id="rId29"/>
  </p:handoutMasterIdLst>
  <p:sldIdLst>
    <p:sldId id="598" r:id="rId4"/>
    <p:sldId id="620" r:id="rId5"/>
    <p:sldId id="604" r:id="rId6"/>
    <p:sldId id="259" r:id="rId7"/>
    <p:sldId id="385" r:id="rId8"/>
    <p:sldId id="281" r:id="rId9"/>
    <p:sldId id="614" r:id="rId10"/>
    <p:sldId id="372" r:id="rId11"/>
    <p:sldId id="382" r:id="rId12"/>
    <p:sldId id="386" r:id="rId13"/>
    <p:sldId id="616" r:id="rId14"/>
    <p:sldId id="618" r:id="rId15"/>
    <p:sldId id="609" r:id="rId16"/>
    <p:sldId id="617" r:id="rId17"/>
    <p:sldId id="272" r:id="rId18"/>
    <p:sldId id="268" r:id="rId19"/>
    <p:sldId id="394" r:id="rId20"/>
    <p:sldId id="407" r:id="rId21"/>
    <p:sldId id="408" r:id="rId22"/>
    <p:sldId id="427" r:id="rId23"/>
    <p:sldId id="501" r:id="rId24"/>
    <p:sldId id="607" r:id="rId25"/>
    <p:sldId id="526" r:id="rId26"/>
    <p:sldId id="527" r:id="rId2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000"/>
    <a:srgbClr val="663300"/>
    <a:srgbClr val="C9F890"/>
    <a:srgbClr val="E5E50D"/>
    <a:srgbClr val="E9F6B8"/>
    <a:srgbClr val="CCFF33"/>
    <a:srgbClr val="FCFEB8"/>
    <a:srgbClr val="6699FF"/>
    <a:srgbClr val="D9EDB5"/>
    <a:srgbClr val="C9D9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209" autoAdjust="0"/>
    <p:restoredTop sz="94660"/>
  </p:normalViewPr>
  <p:slideViewPr>
    <p:cSldViewPr>
      <p:cViewPr>
        <p:scale>
          <a:sx n="68" d="100"/>
          <a:sy n="68" d="100"/>
        </p:scale>
        <p:origin x="-12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89F4B-F368-44DB-9764-9DA61C630A06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24BC2-6A74-47FF-9DEC-D2B7B86EF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29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1D9E7-6849-4A0C-B369-CE600F9E176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006F4-954E-4883-9620-72B59A2E24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6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54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93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93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932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3131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422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208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6160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9073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2373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018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9725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0186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910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479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68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875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685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432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7739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93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6F4-954E-4883-9620-72B59A2E249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93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EC35BC-2D44-49F1-9528-5F808F893F2F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A237C-A53C-4A39-ADC9-A4FF3B2AE484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12EF0-197E-46AF-BFD3-51F5D9DDF8A5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8FFF-2FCA-4732-A3C4-FD9AECAA6173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ED4-E289-4EB5-A9AD-644A5152D3F4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CD1-D9AD-42DB-826E-9643A1BE417C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BF6-3CE6-42B3-BB9E-2BAA125381C5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22-805B-4A62-8986-3642AB8C21E5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4D6-E2A7-4425-8FB0-2A447350AB81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21A3-4F81-4C33-800D-1D7264F95CF1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2200-3EA2-4F99-BD39-E7F9CA573D45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6A7A2-A222-44E7-BC12-C9DEC4EABF06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DC7C-5B54-416B-B0C3-4681510E7253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181D-3B9A-42AB-814D-7AA7BFEBF4F0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E525-9CC9-4782-8ABC-76A84DDC6B3C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DAE49C-39FD-4785-8083-A8A45B9F0C13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54387F7-8C75-4A4D-A686-24E4C35ECC49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ED35601-3696-4EA3-959A-E4B02B7C602F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BB6F452-8BB2-4004-BA4F-4B50FC324BFC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5A6BCCA-0403-404B-9C4C-0DD643105C64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BFE6-09A7-4FBB-8191-A0BCB781180F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A0CCCC-E163-4E64-8D76-F4836CD57B76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398C3-FEBF-4818-A839-8751429A963D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ACC4ADB-5BE8-41CF-9A96-864A319BEE96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FB52EBB-3514-4DA1-915D-2A4554A821B6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0ED-FC27-4104-BA80-F7D4C0051018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EDB-3D56-4C0C-A243-49DE0B0AA449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BE579-32FF-411D-A96F-6AC30558B7A0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6780D-9968-42A3-80D3-CA227493DC0E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044E-D732-4C5A-8255-69A314DC2273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F12E4-22F2-44E4-BEE7-16B11227C3C7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F68B99-638B-43AC-8905-6A43E2EA5B42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B23168-C8E4-4A54-8133-0D4F9C7A6365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30F37F-03F1-47FE-8F3E-BEFAD866291D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041A9-638A-4C81-8726-51361F938D28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E2C1B40-8DC5-42D7-99F4-635E992EFBC6}" type="datetime1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8FD547-65C4-4B96-BA51-3563E2355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hyperlink" Target="http://dnz-8-dyvocvit.org.ua/index.php?option=com_content&amp;view=article&amp;id=59:suspendisse-ac-augue-vel-nibh&amp;catid=36:featured-news&amp;Itemid=1" TargetMode="Externa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rwomen.su/%d0%b7%d0%b0%d0%b1%d0%b0%d0%b2%d0%bd%d1%8b%d0%b5-%d1%84%d0%be%d1%82%d0%be-%d0%bc%d0%b0%d0%bb%d0%b5%d0%bd%d1%8c%d0%ba%d0%b8%d1%85-%d0%b4%d0%b5%d1%82%d0%b5%d0%b9/1692/%d0%b4%d0%b5%d1%82%d0%b8-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4941168"/>
            <a:ext cx="5732994" cy="13426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uk-UA" sz="2000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Боднар Оксана Степанівна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</a:p>
          <a:p>
            <a:pPr algn="ctr"/>
            <a:endParaRPr lang="uk-UA" sz="14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завідувач </a:t>
            </a:r>
          </a:p>
          <a:p>
            <a:pPr algn="ctr"/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кафедри методики викладання навчальних предметів та освітнього менеджменту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196752"/>
            <a:ext cx="5877010" cy="24482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600" b="1" dirty="0" smtClean="0">
                <a:ln w="1143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Атестація ДНЗ</a:t>
            </a:r>
            <a:endParaRPr lang="ru-RU" sz="1600" b="1" dirty="0">
              <a:ln w="1143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3058" name="Picture 2" descr="http://lesechko.files.wordpress.com/2012/04/s1190190.jpg?w=450&amp;h=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2857500" cy="1905000"/>
          </a:xfrm>
          <a:prstGeom prst="rect">
            <a:avLst/>
          </a:prstGeom>
          <a:noFill/>
        </p:spPr>
      </p:pic>
      <p:pic>
        <p:nvPicPr>
          <p:cNvPr id="173060" name="Picture 4" descr="http://lesechko.files.wordpress.com/2011/04/d187d0b8d182d0b0d18ed187d0b8d0b9-d185d0bbd0bed0bfd187d0b8d0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16"/>
            <a:ext cx="2714612" cy="2381250"/>
          </a:xfrm>
          <a:prstGeom prst="rect">
            <a:avLst/>
          </a:prstGeom>
          <a:noFill/>
        </p:spPr>
      </p:pic>
      <p:pic>
        <p:nvPicPr>
          <p:cNvPr id="173062" name="Picture 6" descr="http://lesechko.files.wordpress.com/2012/04/s1200110.jpg?w=450&amp;h=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14884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2453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_2279.jpg"/>
          <p:cNvPicPr>
            <a:picLocks noGrp="1" noChangeAspect="1"/>
          </p:cNvPicPr>
          <p:nvPr isPhoto="1"/>
        </p:nvPicPr>
        <p:blipFill>
          <a:blip r:embed="rId3">
            <a:lum contrast="20000"/>
          </a:blip>
          <a:srcRect l="13107" b="19531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music_glove.jpg"/>
          <p:cNvPicPr>
            <a:picLocks noGrp="1" noChangeAspect="1"/>
          </p:cNvPicPr>
          <p:nvPr isPhoto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3906" t="3028" r="3906" b="17703"/>
          <a:stretch>
            <a:fillRect/>
          </a:stretch>
        </p:blipFill>
        <p:spPr>
          <a:xfrm>
            <a:off x="6286512" y="5000676"/>
            <a:ext cx="2643206" cy="18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Нормативно-правове</a:t>
            </a:r>
            <a:r>
              <a:rPr lang="ru-RU" sz="36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забезпечення</a:t>
            </a:r>
            <a:endParaRPr lang="ru-RU" sz="3600" b="1" spc="-300" dirty="0">
              <a:ln w="11430"/>
              <a:solidFill>
                <a:srgbClr val="5AA60E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214422"/>
            <a:ext cx="5643570" cy="4903470"/>
          </a:xfrm>
          <a:prstGeom prst="round2DiagRect">
            <a:avLst/>
          </a:prstGeom>
          <a:gradFill flip="none" rotWithShape="1">
            <a:gsLst>
              <a:gs pos="0">
                <a:srgbClr val="CFF250">
                  <a:shade val="30000"/>
                  <a:satMod val="115000"/>
                </a:srgbClr>
              </a:gs>
              <a:gs pos="50000">
                <a:srgbClr val="CFF250">
                  <a:shade val="67500"/>
                  <a:satMod val="115000"/>
                </a:srgbClr>
              </a:gs>
              <a:gs pos="100000">
                <a:srgbClr val="CFF250">
                  <a:shade val="100000"/>
                  <a:satMod val="115000"/>
                </a:srgbClr>
              </a:gs>
            </a:gsLst>
            <a:lin ang="0" scaled="1"/>
            <a:tileRect/>
          </a:gradFill>
          <a:ln w="1270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2425" lvl="1" indent="-352425" algn="just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Наказ МОН України №772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“Про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затвердження орієнтовних критеріїв оцінювання загальноосвітніх, дошкільних та позашкільних навчальних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закладів”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від  17 червня 2013 року.</a:t>
            </a:r>
          </a:p>
          <a:p>
            <a:pPr marL="352425" lvl="1" indent="-352425" algn="just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Концепції порядку державної атестації дошкільних, загальноосвітніх, позашкільних навчальних закладів, навчально-виховних комплексів та об’єднань</a:t>
            </a:r>
          </a:p>
          <a:p>
            <a:pPr marL="352425" lvl="1" indent="-352425" algn="just">
              <a:buFont typeface="Wingdings" pitchFamily="2" charset="2"/>
              <a:buChar char="q"/>
            </a:pP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52425" lvl="1" indent="-352425" algn="just">
              <a:buFont typeface="Wingdings" pitchFamily="2" charset="2"/>
              <a:buChar char="q"/>
            </a:pPr>
            <a:endParaRPr lang="uk-UA" sz="1400" b="1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52425" lvl="1" indent="-352425" algn="just">
              <a:buFont typeface="Wingdings" pitchFamily="2" charset="2"/>
              <a:buChar char="q"/>
            </a:pPr>
            <a:endParaRPr lang="uk-UA" sz="1400" b="1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52425" lvl="1" indent="-352425" algn="just">
              <a:buFont typeface="Wingdings" pitchFamily="2" charset="2"/>
              <a:buChar char="q"/>
            </a:pPr>
            <a:endParaRPr lang="uk-UA" sz="1400" b="1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6072198" y="2428868"/>
            <a:ext cx="2857520" cy="861774"/>
          </a:xfrm>
          <a:prstGeom prst="leftArrowCallout">
            <a:avLst>
              <a:gd name="adj1" fmla="val 25000"/>
              <a:gd name="adj2" fmla="val 45477"/>
              <a:gd name="adj3" fmla="val 58507"/>
              <a:gd name="adj4" fmla="val 6497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ОСНОВНІ </a:t>
            </a:r>
          </a:p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НАПРЯМИ </a:t>
            </a:r>
          </a:p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діяльності: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_2279.jpg"/>
          <p:cNvPicPr>
            <a:picLocks noGrp="1" noChangeAspect="1"/>
          </p:cNvPicPr>
          <p:nvPr isPhoto="1"/>
        </p:nvPicPr>
        <p:blipFill>
          <a:blip r:embed="rId3">
            <a:lum contrast="20000"/>
          </a:blip>
          <a:srcRect l="13107" b="19531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music_glove.jpg"/>
          <p:cNvPicPr>
            <a:picLocks noGrp="1" noChangeAspect="1"/>
          </p:cNvPicPr>
          <p:nvPr isPhoto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3906" t="3028" r="3906" b="17703"/>
          <a:stretch>
            <a:fillRect/>
          </a:stretch>
        </p:blipFill>
        <p:spPr>
          <a:xfrm>
            <a:off x="6286512" y="5000676"/>
            <a:ext cx="2643206" cy="18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Організація</a:t>
            </a:r>
            <a:r>
              <a:rPr lang="ru-RU" sz="36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атестації</a:t>
            </a:r>
            <a:endParaRPr lang="ru-RU" sz="3600" b="1" spc="-300" dirty="0">
              <a:ln w="11430"/>
              <a:solidFill>
                <a:srgbClr val="5AA60E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214423"/>
            <a:ext cx="5857916" cy="5925026"/>
          </a:xfrm>
          <a:prstGeom prst="round2DiagRect">
            <a:avLst/>
          </a:prstGeom>
          <a:solidFill>
            <a:schemeClr val="accent1"/>
          </a:solidFill>
          <a:ln w="1270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2425" lvl="1" indent="-352425" algn="just">
              <a:buFont typeface="Wingdings" pitchFamily="2" charset="2"/>
              <a:buChar char="q"/>
            </a:pP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52425" lvl="1" indent="-352425" algn="just">
              <a:buFont typeface="Wingdings" pitchFamily="2" charset="2"/>
              <a:buChar char="q"/>
            </a:pPr>
            <a:r>
              <a:rPr lang="uk-UA" sz="2000" dirty="0" smtClean="0"/>
              <a:t>Атестаційна експертиза розпочинається відкритою публічною презентацією діяльності навчального закладу його керівником та інформацією від органу управління освітою, у сфері управління якого перебуває навчальний заклад, щодо створення ним умов для забезпечення функціонування навчального закладу.</a:t>
            </a:r>
          </a:p>
          <a:p>
            <a:pPr marL="352425" lvl="1" indent="-352425" algn="just">
              <a:buFont typeface="Wingdings" pitchFamily="2" charset="2"/>
              <a:buChar char="q"/>
            </a:pPr>
            <a:r>
              <a:rPr lang="uk-UA" sz="2000" dirty="0" smtClean="0"/>
              <a:t>Термін атестаційної експертизи не може перевищувати 15 робочих днів, із врахуванням терміну роботи атестаційної комісії безпосередньо у навчальному закладі, що, своєю чергою, не може перевищувати 5 робочих днів.</a:t>
            </a:r>
          </a:p>
          <a:p>
            <a:pPr marL="352425" lvl="1" indent="-352425" algn="just">
              <a:buFont typeface="Wingdings" pitchFamily="2" charset="2"/>
              <a:buChar char="q"/>
            </a:pPr>
            <a:endParaRPr lang="uk-UA" sz="1400" b="1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52425" lvl="1" indent="-352425" algn="just"/>
            <a:endParaRPr lang="uk-UA" sz="1400" b="1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52425" lvl="1" indent="-352425" algn="just"/>
            <a:endParaRPr lang="uk-UA" sz="1400" b="1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6072198" y="3429000"/>
            <a:ext cx="2857520" cy="584775"/>
          </a:xfrm>
          <a:prstGeom prst="leftArrowCallout">
            <a:avLst>
              <a:gd name="adj1" fmla="val 25000"/>
              <a:gd name="adj2" fmla="val 45477"/>
              <a:gd name="adj3" fmla="val 58507"/>
              <a:gd name="adj4" fmla="val 6497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Початок атестації: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_2279.jpg"/>
          <p:cNvPicPr>
            <a:picLocks noGrp="1" noChangeAspect="1"/>
          </p:cNvPicPr>
          <p:nvPr isPhoto="1"/>
        </p:nvPicPr>
        <p:blipFill>
          <a:blip r:embed="rId3">
            <a:lum contrast="20000"/>
          </a:blip>
          <a:srcRect l="13107" b="19531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music_glove.jpg"/>
          <p:cNvPicPr>
            <a:picLocks noGrp="1" noChangeAspect="1"/>
          </p:cNvPicPr>
          <p:nvPr isPhoto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3906" t="3028" r="3906" b="17703"/>
          <a:stretch>
            <a:fillRect/>
          </a:stretch>
        </p:blipFill>
        <p:spPr>
          <a:xfrm>
            <a:off x="6286512" y="5000676"/>
            <a:ext cx="2643206" cy="18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Організація</a:t>
            </a:r>
            <a:r>
              <a:rPr lang="ru-RU" sz="36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атестації</a:t>
            </a:r>
            <a:endParaRPr lang="ru-RU" sz="3600" b="1" spc="-300" dirty="0">
              <a:ln w="11430"/>
              <a:solidFill>
                <a:srgbClr val="5AA60E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214423"/>
            <a:ext cx="5857916" cy="4562951"/>
          </a:xfrm>
          <a:prstGeom prst="round2DiagRect">
            <a:avLst/>
          </a:prstGeom>
          <a:solidFill>
            <a:schemeClr val="accent1"/>
          </a:solidFill>
          <a:ln w="1270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2425" lvl="1" indent="-352425" algn="just">
              <a:buFont typeface="Wingdings" pitchFamily="2" charset="2"/>
              <a:buChar char="q"/>
            </a:pP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Результати державної атестації навчальних закладів оприлюднюються у засобах масової інформації, на офіційних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веб-сайтах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органу, що здійснює державну атестацію, та навчального закладу.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Результати державної атестації навчального закладу є визначальними при атестації керівних кадрів навчального закладу, що атестується.</a:t>
            </a:r>
          </a:p>
          <a:p>
            <a:pPr marL="352425" lvl="1" indent="-352425" algn="just">
              <a:buFont typeface="Wingdings" pitchFamily="2" charset="2"/>
              <a:buChar char="q"/>
            </a:pPr>
            <a:endParaRPr lang="uk-UA" sz="1400" b="1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52425" lvl="1" indent="-352425" algn="just"/>
            <a:endParaRPr lang="uk-UA" sz="1400" b="1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52425" lvl="1" indent="-352425" algn="just"/>
            <a:endParaRPr lang="uk-UA" sz="1400" b="1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6072198" y="2428868"/>
            <a:ext cx="2857520" cy="584775"/>
          </a:xfrm>
          <a:prstGeom prst="leftArrowCallout">
            <a:avLst>
              <a:gd name="adj1" fmla="val 25000"/>
              <a:gd name="adj2" fmla="val 45477"/>
              <a:gd name="adj3" fmla="val 58507"/>
              <a:gd name="adj4" fmla="val 6497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закінчення атестації: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_2279.jpg"/>
          <p:cNvPicPr>
            <a:picLocks noGrp="1" noChangeAspect="1"/>
          </p:cNvPicPr>
          <p:nvPr isPhoto="1"/>
        </p:nvPicPr>
        <p:blipFill>
          <a:blip r:embed="rId3">
            <a:lum contrast="20000"/>
          </a:blip>
          <a:srcRect l="13107" b="19531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music_glove.jpg"/>
          <p:cNvPicPr>
            <a:picLocks noGrp="1" noChangeAspect="1"/>
          </p:cNvPicPr>
          <p:nvPr isPhoto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3906" t="3028" r="3906" b="17703"/>
          <a:stretch>
            <a:fillRect/>
          </a:stretch>
        </p:blipFill>
        <p:spPr>
          <a:xfrm>
            <a:off x="6286512" y="5000676"/>
            <a:ext cx="2643206" cy="18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Параметри</a:t>
            </a:r>
            <a:r>
              <a:rPr lang="ru-RU" sz="36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оцінки</a:t>
            </a:r>
            <a:r>
              <a:rPr lang="ru-RU" sz="36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ДНЗ (за старим Порядком)</a:t>
            </a:r>
            <a:endParaRPr lang="ru-RU" sz="3600" b="1" spc="-300" dirty="0">
              <a:ln w="11430"/>
              <a:solidFill>
                <a:srgbClr val="5AA60E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214422"/>
            <a:ext cx="5643570" cy="4869418"/>
          </a:xfrm>
          <a:prstGeom prst="round2DiagRect">
            <a:avLst/>
          </a:prstGeom>
          <a:gradFill flip="none" rotWithShape="1">
            <a:gsLst>
              <a:gs pos="0">
                <a:srgbClr val="CFF250">
                  <a:shade val="30000"/>
                  <a:satMod val="115000"/>
                </a:srgbClr>
              </a:gs>
              <a:gs pos="50000">
                <a:srgbClr val="CFF250">
                  <a:shade val="67500"/>
                  <a:satMod val="115000"/>
                </a:srgbClr>
              </a:gs>
              <a:gs pos="100000">
                <a:srgbClr val="CFF250">
                  <a:shade val="100000"/>
                  <a:satMod val="115000"/>
                </a:srgbClr>
              </a:gs>
            </a:gsLst>
            <a:lin ang="0" scaled="1"/>
            <a:tileRect/>
          </a:gradFill>
          <a:ln w="1270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2425" lvl="1" indent="-352425" algn="just">
              <a:buFont typeface="Wingdings" pitchFamily="2" charset="2"/>
              <a:buChar char="q"/>
            </a:pPr>
            <a:r>
              <a:rPr lang="uk-UA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Організація навчально-виховного процесу.</a:t>
            </a:r>
          </a:p>
          <a:p>
            <a:pPr marL="352425" lvl="1" indent="-352425" algn="just">
              <a:buFont typeface="Wingdings" pitchFamily="2" charset="2"/>
              <a:buChar char="q"/>
            </a:pPr>
            <a:endParaRPr lang="uk-UA" sz="28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2425" lvl="0" indent="-352425" algn="just">
              <a:buFont typeface="Wingdings" pitchFamily="2" charset="2"/>
              <a:buChar char="q"/>
            </a:pPr>
            <a:r>
              <a:rPr lang="uk-UA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Результативність навчально-виховного процесу.</a:t>
            </a:r>
          </a:p>
          <a:p>
            <a:pPr marL="352425" lvl="0" indent="-352425" algn="just">
              <a:buFont typeface="Wingdings" pitchFamily="2" charset="2"/>
              <a:buChar char="q"/>
            </a:pPr>
            <a:endParaRPr lang="uk-UA" sz="28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2425" lvl="0" indent="-352425" algn="just">
              <a:buFont typeface="Wingdings" pitchFamily="2" charset="2"/>
              <a:buChar char="q"/>
            </a:pPr>
            <a:r>
              <a:rPr lang="uk-UA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Окремі питання управління навчальним закладом</a:t>
            </a:r>
            <a:endParaRPr lang="ru-RU" sz="28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6072198" y="2428868"/>
            <a:ext cx="2857520" cy="861774"/>
          </a:xfrm>
          <a:prstGeom prst="leftArrowCallout">
            <a:avLst>
              <a:gd name="adj1" fmla="val 25000"/>
              <a:gd name="adj2" fmla="val 45477"/>
              <a:gd name="adj3" fmla="val 58507"/>
              <a:gd name="adj4" fmla="val 6497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ОСНОВНІ </a:t>
            </a:r>
          </a:p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параметри</a:t>
            </a:r>
          </a:p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діяльності: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_2279.jpg"/>
          <p:cNvPicPr>
            <a:picLocks noGrp="1" noChangeAspect="1"/>
          </p:cNvPicPr>
          <p:nvPr isPhoto="1"/>
        </p:nvPicPr>
        <p:blipFill>
          <a:blip r:embed="rId3">
            <a:lum contrast="20000"/>
          </a:blip>
          <a:srcRect l="13107" b="19531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music_glove.jpg"/>
          <p:cNvPicPr>
            <a:picLocks noGrp="1" noChangeAspect="1"/>
          </p:cNvPicPr>
          <p:nvPr isPhoto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3906" t="3028" r="3906" b="17703"/>
          <a:stretch>
            <a:fillRect/>
          </a:stretch>
        </p:blipFill>
        <p:spPr>
          <a:xfrm>
            <a:off x="6286512" y="5000676"/>
            <a:ext cx="2643206" cy="18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Параметри</a:t>
            </a:r>
            <a:r>
              <a:rPr lang="ru-RU" sz="36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оцінки</a:t>
            </a:r>
            <a:r>
              <a:rPr lang="ru-RU" sz="36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ДНЗ (</a:t>
            </a:r>
            <a:r>
              <a:rPr lang="ru-RU" sz="24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 проектом </a:t>
            </a:r>
            <a:r>
              <a:rPr lang="ru-RU" sz="24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нової</a:t>
            </a:r>
            <a:r>
              <a:rPr lang="ru-RU" sz="24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Концепції</a:t>
            </a:r>
            <a:r>
              <a:rPr lang="ru-RU" sz="24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І </a:t>
            </a:r>
            <a:r>
              <a:rPr lang="ru-RU" sz="2400" b="1" spc="-300" dirty="0" err="1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варіант</a:t>
            </a:r>
            <a:r>
              <a:rPr lang="ru-RU" sz="2400" b="1" spc="-300" dirty="0" smtClean="0">
                <a:ln w="11430"/>
                <a:solidFill>
                  <a:srgbClr val="5AA60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2400" b="1" spc="-300" dirty="0">
              <a:ln w="11430"/>
              <a:solidFill>
                <a:srgbClr val="5AA60E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214422"/>
            <a:ext cx="5643570" cy="5073729"/>
          </a:xfrm>
          <a:prstGeom prst="round2DiagRect">
            <a:avLst/>
          </a:prstGeom>
          <a:gradFill flip="none" rotWithShape="1">
            <a:gsLst>
              <a:gs pos="0">
                <a:srgbClr val="CFF250">
                  <a:shade val="30000"/>
                  <a:satMod val="115000"/>
                </a:srgbClr>
              </a:gs>
              <a:gs pos="50000">
                <a:srgbClr val="CFF250">
                  <a:shade val="67500"/>
                  <a:satMod val="115000"/>
                </a:srgbClr>
              </a:gs>
              <a:gs pos="100000">
                <a:srgbClr val="CFF250">
                  <a:shade val="100000"/>
                  <a:satMod val="115000"/>
                </a:srgbClr>
              </a:gs>
            </a:gsLst>
            <a:lin ang="0" scaled="1"/>
            <a:tileRect/>
          </a:gradFill>
          <a:ln w="1270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2425" lvl="1" indent="-352425" algn="just">
              <a:buFont typeface="Wingdings" pitchFamily="2" charset="2"/>
              <a:buChar char="q"/>
            </a:pPr>
            <a:r>
              <a:rPr lang="uk-UA" sz="2800" i="1" dirty="0" smtClean="0"/>
              <a:t>І.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Умови та ефективність навчально-виховного процесу</a:t>
            </a:r>
            <a:r>
              <a:rPr lang="uk-UA" sz="2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352425" lvl="1" indent="-352425" algn="just">
              <a:buFont typeface="Wingdings" pitchFamily="2" charset="2"/>
              <a:buChar char="q"/>
            </a:pPr>
            <a:endParaRPr lang="uk-UA" sz="24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2425" lvl="0" indent="-352425" algn="just">
              <a:buFont typeface="Wingdings" pitchFamily="2" charset="2"/>
              <a:buChar char="q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ІІ. Педагогічні кадри та їхній професійний розвиток</a:t>
            </a:r>
            <a:r>
              <a:rPr lang="uk-UA" sz="2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352425" lvl="0" indent="-352425" algn="just">
              <a:buFont typeface="Wingdings" pitchFamily="2" charset="2"/>
              <a:buChar char="q"/>
            </a:pPr>
            <a:endParaRPr lang="uk-UA" sz="24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2425" lvl="0" indent="-352425" algn="just">
              <a:buFont typeface="Wingdings" pitchFamily="2" charset="2"/>
              <a:buChar char="q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ІІІ. Розвиток та ефективність використання матеріально-технічної бази, забезпечення безпеки життєдіяльності</a:t>
            </a:r>
            <a:endParaRPr lang="uk-UA" sz="24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2425" lvl="0" indent="-352425" algn="just">
              <a:buFont typeface="Wingdings" pitchFamily="2" charset="2"/>
              <a:buChar char="q"/>
            </a:pPr>
            <a:endParaRPr lang="uk-UA" sz="24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2425" lvl="0" indent="-352425" algn="just">
              <a:buFont typeface="Wingdings" pitchFamily="2" charset="2"/>
              <a:buChar char="q"/>
            </a:pP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IV.Навчальний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заклад і громада</a:t>
            </a:r>
            <a:endParaRPr lang="ru-RU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6072198" y="2428868"/>
            <a:ext cx="2857520" cy="861774"/>
          </a:xfrm>
          <a:prstGeom prst="leftArrowCallout">
            <a:avLst>
              <a:gd name="adj1" fmla="val 25000"/>
              <a:gd name="adj2" fmla="val 45477"/>
              <a:gd name="adj3" fmla="val 58507"/>
              <a:gd name="adj4" fmla="val 6497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ОСНОВНІ </a:t>
            </a:r>
          </a:p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параметри</a:t>
            </a:r>
          </a:p>
          <a:p>
            <a:pPr marL="352425" lvl="1" indent="-352425"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діяльності: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Grp="1" noChangeAspect="1"/>
          </p:cNvPicPr>
          <p:nvPr isPhoto="1"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spc="-300" dirty="0" err="1" smtClean="0">
                <a:ln w="1905"/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Процедури</a:t>
            </a:r>
            <a:r>
              <a:rPr lang="ru-RU" sz="3600" spc="-300" dirty="0" smtClean="0">
                <a:ln w="1905"/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spc="-300" dirty="0" err="1" smtClean="0">
                <a:ln w="1905"/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підготовки</a:t>
            </a:r>
            <a:r>
              <a:rPr lang="ru-RU" sz="3600" spc="-300" dirty="0" smtClean="0">
                <a:ln w="1905"/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 до </a:t>
            </a:r>
            <a:r>
              <a:rPr lang="ru-RU" sz="3600" spc="-300" dirty="0" err="1" smtClean="0">
                <a:ln w="1905"/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атестації</a:t>
            </a:r>
            <a:r>
              <a:rPr lang="ru-RU" sz="3600" spc="-300" dirty="0" smtClean="0">
                <a:ln w="1905"/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 ДНЗ</a:t>
            </a:r>
            <a:endParaRPr lang="ru-RU" sz="5400" spc="-300" dirty="0">
              <a:ln w="1905"/>
              <a:effectLst>
                <a:glow rad="101600">
                  <a:schemeClr val="bg1"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000108"/>
            <a:ext cx="6572264" cy="6095286"/>
          </a:xfrm>
          <a:prstGeom prst="round2Diag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1270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1600" dirty="0" smtClean="0"/>
              <a:t>Проводиться зустріч відділу (управління) освіти з адміністрацією закладу, який атестується  ( за два місяці до початку експертизи). 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Керівництво закладу зобов’язане представити матеріали передатестаційного самоаналізу та самооцінки.</a:t>
            </a:r>
          </a:p>
          <a:p>
            <a:r>
              <a:rPr lang="uk-UA" sz="1600" dirty="0" smtClean="0"/>
              <a:t>   Працівники відділу (управління) освіти знайомлять керівництво  закладу: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з терміном роботи експертної комісії;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з робочою програмою атестації;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з критеріями оцінки діяльності даного закладу освіти;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з експертами, які будуть працювати в закладі під час атестації;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з порядком роботи експертної комісії;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з правами та обов’язками експертної комісії;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з правами та обов’язками адміністрації закладу, що атестується;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з інструментарієм оцінювання;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з порядком узгодження колективних експертних оцінок;</a:t>
            </a: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з порядком роботи апеляційної комісії.</a:t>
            </a:r>
          </a:p>
          <a:p>
            <a:pPr algn="just">
              <a:buFont typeface="Arial" pitchFamily="34" charset="0"/>
              <a:buChar char="•"/>
            </a:pPr>
            <a:endParaRPr lang="ru-RU" sz="1600" b="1" dirty="0" smtClean="0">
              <a:latin typeface="Bookman Old Style" pitchFamily="18" charset="0"/>
            </a:endParaRPr>
          </a:p>
          <a:p>
            <a:pPr algn="just" defTabSz="352425"/>
            <a:r>
              <a:rPr lang="uk-UA" sz="1600" b="1" dirty="0" smtClean="0">
                <a:latin typeface="Bookman Old Style" pitchFamily="18" charset="0"/>
              </a:rPr>
              <a:t>	</a:t>
            </a:r>
            <a:endParaRPr lang="ru-RU" b="1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0" y="3214686"/>
            <a:ext cx="2500298" cy="707886"/>
          </a:xfrm>
          <a:prstGeom prst="rightArrowCallout">
            <a:avLst>
              <a:gd name="adj1" fmla="val 25000"/>
              <a:gd name="adj2" fmla="val 48539"/>
              <a:gd name="adj3" fmla="val 40132"/>
              <a:gd name="adj4" fmla="val 64977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  <a:tileRect/>
          </a:gradFill>
          <a:effectLst>
            <a:outerShdw blurRad="50800" dist="38100" dir="10800000" algn="r" rotWithShape="0">
              <a:prstClr val="black"/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Основні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кроки</a:t>
            </a:r>
            <a:endParaRPr lang="uk-UA" sz="2000" b="1" dirty="0">
              <a:ln w="50800"/>
              <a:solidFill>
                <a:schemeClr val="bg1">
                  <a:shade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Grp="1" noChangeAspect="1"/>
          </p:cNvPicPr>
          <p:nvPr isPhoto="1"/>
        </p:nvPicPr>
        <p:blipFill>
          <a:blip r:embed="rId3">
            <a:lum/>
          </a:blip>
          <a:srcRect t="12500" r="12500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43174" y="285728"/>
            <a:ext cx="6500826" cy="1200329"/>
          </a:xfrm>
          <a:prstGeom prst="rect">
            <a:avLst/>
          </a:prstGeom>
          <a:noFill/>
          <a:effectLst>
            <a:outerShdw blurRad="50800" dist="38100" algn="l" rotWithShape="0">
              <a:prstClr val="black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spc="-3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Психологічні</a:t>
            </a:r>
            <a:r>
              <a:rPr lang="ru-RU" sz="3600" spc="-3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 </a:t>
            </a:r>
            <a:r>
              <a:rPr lang="ru-RU" sz="3600" spc="-3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аспекти</a:t>
            </a:r>
            <a:r>
              <a:rPr lang="ru-RU" sz="3600" spc="-3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 </a:t>
            </a:r>
            <a:r>
              <a:rPr lang="ru-RU" sz="3600" spc="-3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управлінського</a:t>
            </a:r>
            <a:r>
              <a:rPr lang="ru-RU" sz="3600" spc="-3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 </a:t>
            </a:r>
            <a:r>
              <a:rPr lang="ru-RU" sz="3600" spc="-3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оцінювання</a:t>
            </a:r>
            <a:endParaRPr lang="ru-RU" sz="4800" spc="-3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14282" y="4357694"/>
            <a:ext cx="2428892" cy="707886"/>
          </a:xfrm>
          <a:prstGeom prst="rightArrowCallout">
            <a:avLst>
              <a:gd name="adj1" fmla="val 25000"/>
              <a:gd name="adj2" fmla="val 46858"/>
              <a:gd name="adj3" fmla="val 45176"/>
              <a:gd name="adj4" fmla="val 64977"/>
            </a:avLst>
          </a:prstGeom>
          <a:gradFill flip="none" rotWithShape="1">
            <a:gsLst>
              <a:gs pos="0">
                <a:srgbClr val="FF8FBF">
                  <a:tint val="66000"/>
                  <a:satMod val="160000"/>
                </a:srgbClr>
              </a:gs>
              <a:gs pos="50000">
                <a:srgbClr val="FF8FBF">
                  <a:tint val="44500"/>
                  <a:satMod val="160000"/>
                </a:srgbClr>
              </a:gs>
              <a:gs pos="100000">
                <a:srgbClr val="FF8FBF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balanced" dir="t">
              <a:rot lat="0" lon="0" rev="2100000"/>
            </a:lightRig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Основні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завдання</a:t>
            </a:r>
            <a:endParaRPr lang="uk-UA" sz="2000" b="1" dirty="0">
              <a:ln w="50800"/>
              <a:solidFill>
                <a:schemeClr val="bg1">
                  <a:shade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2428868"/>
            <a:ext cx="6072230" cy="3950018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10000"/>
                  <a:satMod val="300000"/>
                </a:schemeClr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0" scaled="1"/>
            <a:tileRect/>
          </a:gradFill>
          <a:ln w="1270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Налаштувати педагогічний колектив на злагоджену ефективну роботу з атестаційною експертною комісією.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Провести </a:t>
            </a:r>
            <a:r>
              <a:rPr lang="uk-UA" sz="1600" dirty="0" err="1" smtClean="0"/>
              <a:t>педагого-психологічні</a:t>
            </a:r>
            <a:r>
              <a:rPr lang="uk-UA" sz="1600" dirty="0" smtClean="0"/>
              <a:t> консультації для молодих та новопризначених педагогічних працівників.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Підготувати матеріали для вихователів для бесіди з вихованцями </a:t>
            </a:r>
            <a:r>
              <a:rPr lang="uk-UA" sz="1600" dirty="0" err="1" smtClean="0"/>
              <a:t>“Як</a:t>
            </a:r>
            <a:r>
              <a:rPr lang="uk-UA" sz="1600" dirty="0" smtClean="0"/>
              <a:t> поводити себе, коли буде перевірятись робота дошкільного </a:t>
            </a:r>
            <a:r>
              <a:rPr lang="uk-UA" sz="1600" dirty="0" err="1" smtClean="0"/>
              <a:t>закладу”</a:t>
            </a:r>
            <a:r>
              <a:rPr lang="uk-UA" sz="1600" dirty="0" smtClean="0"/>
              <a:t> та  налаштувати їх на сприйняття чужих людей.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Продумати засоби стимулювання педагогів після проведення атестаційної експертизи.</a:t>
            </a:r>
          </a:p>
          <a:p>
            <a:pPr indent="352425" algn="just"/>
            <a:endParaRPr lang="ru-RU" sz="1600" b="1" dirty="0" smtClean="0">
              <a:latin typeface="Bookman Old Style" pitchFamily="18" charset="0"/>
            </a:endParaRPr>
          </a:p>
          <a:p>
            <a:pPr indent="352425" algn="just">
              <a:buFont typeface="Wingdings" pitchFamily="2" charset="2"/>
              <a:buChar char="q"/>
            </a:pPr>
            <a:endParaRPr lang="uk-UA" b="1" dirty="0" smtClean="0">
              <a:latin typeface="Bookman Old Style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spc="-3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Оцінка</a:t>
            </a:r>
            <a:r>
              <a:rPr lang="ru-RU" sz="3600" spc="-3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spc="-3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методичної</a:t>
            </a:r>
            <a:r>
              <a:rPr lang="ru-RU" sz="3600" spc="-3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spc="-3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okman Old Style" pitchFamily="18" charset="0"/>
              </a:rPr>
              <a:t>роботи</a:t>
            </a:r>
            <a:endParaRPr lang="ru-RU" sz="5400" spc="-3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252167_1.jpg"/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0" y="4500569"/>
            <a:ext cx="3143242" cy="23574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 со стрелкой вправо 4"/>
          <p:cNvSpPr/>
          <p:nvPr/>
        </p:nvSpPr>
        <p:spPr>
          <a:xfrm>
            <a:off x="0" y="2000240"/>
            <a:ext cx="3571900" cy="461665"/>
          </a:xfrm>
          <a:prstGeom prst="rightArrowCallout">
            <a:avLst>
              <a:gd name="adj1" fmla="val 25000"/>
              <a:gd name="adj2" fmla="val 43495"/>
              <a:gd name="adj3" fmla="val 45177"/>
              <a:gd name="adj4" fmla="val 6497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071546"/>
            <a:ext cx="5857916" cy="4699159"/>
          </a:xfrm>
          <a:prstGeom prst="round2Diag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1270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indent="352425" algn="just"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методична робота ДНЗ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цілісна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заснована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досягненнях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науки, передового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конкретному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система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взаємопов’язаних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всебічне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 остаточному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підсумку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(Л.Н.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Атмахова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1" indent="3524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352425" algn="just">
              <a:buFont typeface="Wingdings" pitchFamily="2" charset="2"/>
              <a:buChar char="q"/>
            </a:pPr>
            <a:r>
              <a:rPr lang="uk-UA" b="1" i="1" dirty="0" smtClean="0">
                <a:solidFill>
                  <a:schemeClr val="bg2"/>
                </a:solidFill>
              </a:rPr>
              <a:t>Участь у методичній роботі є професійним обов'язком кожного педагогічного працівника.</a:t>
            </a:r>
          </a:p>
          <a:p>
            <a:pPr marL="0" lvl="1" indent="352425" algn="just">
              <a:buFont typeface="Wingdings" pitchFamily="2" charset="2"/>
              <a:buChar char="q"/>
            </a:pPr>
            <a:endParaRPr lang="uk-UA" b="1" dirty="0" smtClean="0">
              <a:latin typeface="Bookman Old Style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dows_Vista_themes.jpg"/>
          <p:cNvPicPr>
            <a:picLocks noGrp="1" noChangeAspect="1"/>
          </p:cNvPicPr>
          <p:nvPr isPhoto="1"/>
        </p:nvPicPr>
        <p:blipFill>
          <a:blip r:embed="rId3">
            <a:lum bright="10000" contrast="40000"/>
          </a:blip>
          <a:srcRect b="291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cap="all" spc="-300" dirty="0" err="1" smtClean="0">
                <a:ln w="0"/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Показники</a:t>
            </a:r>
            <a:r>
              <a:rPr lang="ru-RU" sz="3600" cap="all" spc="-300" dirty="0" smtClean="0">
                <a:ln w="0"/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r>
              <a:rPr lang="ru-RU" sz="3600" cap="all" spc="-300" dirty="0" err="1" smtClean="0">
                <a:ln w="0"/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методичної</a:t>
            </a:r>
            <a:r>
              <a:rPr lang="ru-RU" sz="3600" cap="all" spc="-300" dirty="0" smtClean="0">
                <a:ln w="0"/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r>
              <a:rPr lang="ru-RU" sz="3600" cap="all" spc="-300" dirty="0" err="1" smtClean="0">
                <a:ln w="0"/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роботи</a:t>
            </a:r>
            <a:endParaRPr lang="ru-RU" sz="5400" cap="all" spc="-300" dirty="0">
              <a:ln w="0"/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algn="l" rotWithShape="0">
                  <a:prstClr val="black"/>
                </a:outerShdw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71546"/>
            <a:ext cx="5929354" cy="5060109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 w="1270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використання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Інтернет-простору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для мережевої взаємодії ДНЗ;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науково-методична підтримка вихователів-новаторів, вихователів-дослідників;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пошук та накопичення інформації про наукові здобутки в галузі методичного менеджменту та їх трансляція педагогам;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психологічна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підготовка, яка передбачає оволодіння мінімумом знань та вмінь загальної, вікової та педагогічної психології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загальнокультурний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та духовний розвиток педагогічних працівників;</a:t>
            </a:r>
          </a:p>
          <a:p>
            <a:pPr>
              <a:lnSpc>
                <a:spcPct val="80000"/>
              </a:lnSpc>
              <a:defRPr/>
            </a:pPr>
            <a:endParaRPr lang="uk-UA" sz="1600" dirty="0" smtClean="0"/>
          </a:p>
          <a:p>
            <a:pPr>
              <a:lnSpc>
                <a:spcPct val="80000"/>
              </a:lnSpc>
              <a:defRPr/>
            </a:pPr>
            <a:endParaRPr lang="uk-UA" sz="1600" dirty="0" smtClean="0"/>
          </a:p>
          <a:p>
            <a:pPr>
              <a:lnSpc>
                <a:spcPct val="80000"/>
              </a:lnSpc>
              <a:defRPr/>
            </a:pPr>
            <a:endParaRPr lang="uk-UA" sz="1600" dirty="0" smtClean="0"/>
          </a:p>
          <a:p>
            <a:pPr>
              <a:lnSpc>
                <a:spcPct val="80000"/>
              </a:lnSpc>
              <a:defRPr/>
            </a:pPr>
            <a:endParaRPr lang="ru-RU" sz="1600" b="1" dirty="0" smtClean="0">
              <a:latin typeface="Bookman Old Style" pitchFamily="18" charset="0"/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6215074" y="3071810"/>
            <a:ext cx="2571768" cy="1015663"/>
          </a:xfrm>
          <a:prstGeom prst="leftArrowCallout">
            <a:avLst>
              <a:gd name="adj1" fmla="val 25000"/>
              <a:gd name="adj2" fmla="val 40132"/>
              <a:gd name="adj3" fmla="val 41814"/>
              <a:gd name="adj4" fmla="val 6497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Сучасні вектори розвитку</a:t>
            </a:r>
            <a:endParaRPr lang="uk-UA" sz="2000" b="1" dirty="0">
              <a:ln w="50800"/>
              <a:solidFill>
                <a:schemeClr val="bg1">
                  <a:shade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3">
            <a:lum/>
          </a:blip>
          <a:srcRect l="35998" b="11458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143372" y="214290"/>
            <a:ext cx="4286248" cy="175432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cap="all" spc="-3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ІНФОРМАЦІЙНО-</a:t>
            </a:r>
          </a:p>
          <a:p>
            <a:pPr algn="ctr"/>
            <a:r>
              <a:rPr lang="ru-RU" sz="3600" cap="all" spc="-3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МЕТОДИЧНИЙ </a:t>
            </a:r>
          </a:p>
          <a:p>
            <a:pPr algn="ctr"/>
            <a:r>
              <a:rPr lang="ru-RU" sz="3600" cap="all" spc="-3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ЦЕНТР</a:t>
            </a:r>
            <a:endParaRPr lang="ru-RU" sz="4800" cap="all" spc="-300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14282" y="5357826"/>
            <a:ext cx="2428892" cy="707886"/>
          </a:xfrm>
          <a:prstGeom prst="rightArrowCallout">
            <a:avLst>
              <a:gd name="adj1" fmla="val 25000"/>
              <a:gd name="adj2" fmla="val 48166"/>
              <a:gd name="adj3" fmla="val 52027"/>
              <a:gd name="adj4" fmla="val 64977"/>
            </a:avLst>
          </a:prstGeom>
          <a:gradFill flip="none" rotWithShape="1">
            <a:gsLst>
              <a:gs pos="0">
                <a:schemeClr val="accent5">
                  <a:tint val="10000"/>
                  <a:satMod val="300000"/>
                </a:schemeClr>
              </a:gs>
              <a:gs pos="34000">
                <a:schemeClr val="accent5">
                  <a:tint val="13500"/>
                  <a:satMod val="250000"/>
                </a:schemeClr>
              </a:gs>
              <a:gs pos="100000">
                <a:schemeClr val="accent5">
                  <a:tint val="6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Основні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завдання</a:t>
            </a:r>
            <a:endParaRPr lang="uk-UA" sz="2000" b="1" dirty="0">
              <a:ln w="50800"/>
              <a:solidFill>
                <a:schemeClr val="bg1">
                  <a:shade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1 1 1.jpg"/>
          <p:cNvPicPr>
            <a:picLocks noGrp="1" noChangeAspect="1"/>
          </p:cNvPicPr>
          <p:nvPr isPhoto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t="12500" b="12499"/>
          <a:stretch>
            <a:fillRect/>
          </a:stretch>
        </p:blipFill>
        <p:spPr>
          <a:xfrm>
            <a:off x="0" y="101888"/>
            <a:ext cx="3643306" cy="268768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000364" y="2500306"/>
            <a:ext cx="5857916" cy="3915966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tint val="10000"/>
                  <a:satMod val="300000"/>
                </a:schemeClr>
              </a:gs>
              <a:gs pos="34000">
                <a:schemeClr val="accent5">
                  <a:tint val="13500"/>
                  <a:satMod val="250000"/>
                </a:schemeClr>
              </a:gs>
              <a:gs pos="100000">
                <a:schemeClr val="accent5">
                  <a:tint val="6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52425" algn="just">
              <a:buFont typeface="Wingdings" pitchFamily="2" charset="2"/>
              <a:buChar char="q"/>
            </a:pPr>
            <a:r>
              <a:rPr lang="uk-UA" sz="1600" b="1" dirty="0" smtClean="0">
                <a:latin typeface="Bookman Old Style" pitchFamily="18" charset="0"/>
              </a:rPr>
              <a:t>Організація інтелектуального дозвілля школярів через залучення їх до інтернет-олімпіад, конкурсів, турнірів тощо.</a:t>
            </a:r>
            <a:endParaRPr lang="ru-RU" sz="1600" b="1" dirty="0" smtClean="0">
              <a:latin typeface="Bookman Old Style" pitchFamily="18" charset="0"/>
            </a:endParaRPr>
          </a:p>
          <a:p>
            <a:pPr algn="just"/>
            <a:endParaRPr lang="uk-UA" sz="1600" b="1" dirty="0" smtClean="0">
              <a:latin typeface="Bookman Old Style" pitchFamily="18" charset="0"/>
            </a:endParaRPr>
          </a:p>
          <a:p>
            <a:pPr indent="352425" algn="just">
              <a:buFont typeface="Wingdings" pitchFamily="2" charset="2"/>
              <a:buChar char="q"/>
            </a:pPr>
            <a:r>
              <a:rPr lang="uk-UA" sz="1600" b="1" dirty="0" smtClean="0">
                <a:latin typeface="Bookman Old Style" pitchFamily="18" charset="0"/>
              </a:rPr>
              <a:t>Створення умов доступу для участі педагогічних працівників району в електронних нарадах, конференціях, тощо.</a:t>
            </a:r>
            <a:endParaRPr lang="ru-RU" sz="1600" b="1" dirty="0" smtClean="0">
              <a:latin typeface="Bookman Old Style" pitchFamily="18" charset="0"/>
            </a:endParaRPr>
          </a:p>
          <a:p>
            <a:pPr algn="just"/>
            <a:endParaRPr lang="uk-UA" sz="1600" b="1" dirty="0" smtClean="0">
              <a:latin typeface="Bookman Old Style" pitchFamily="18" charset="0"/>
            </a:endParaRPr>
          </a:p>
          <a:p>
            <a:pPr indent="352425" algn="just">
              <a:buFont typeface="Wingdings" pitchFamily="2" charset="2"/>
              <a:buChar char="q"/>
            </a:pPr>
            <a:r>
              <a:rPr lang="uk-UA" sz="1600" b="1" dirty="0" smtClean="0">
                <a:latin typeface="Bookman Old Style" pitchFamily="18" charset="0"/>
              </a:rPr>
              <a:t>Підтримка проектної діяльності педагогічних працівників та учнів.</a:t>
            </a:r>
          </a:p>
          <a:p>
            <a:pPr algn="just"/>
            <a:endParaRPr lang="uk-UA" sz="1600" b="1" dirty="0" smtClean="0">
              <a:latin typeface="Bookman Old Style" pitchFamily="18" charset="0"/>
            </a:endParaRPr>
          </a:p>
          <a:p>
            <a:pPr indent="352425" algn="just">
              <a:buFont typeface="Wingdings" pitchFamily="2" charset="2"/>
              <a:buChar char="q"/>
            </a:pPr>
            <a:r>
              <a:rPr lang="uk-UA" sz="1600" b="1" dirty="0" smtClean="0">
                <a:latin typeface="Bookman Old Style" pitchFamily="18" charset="0"/>
              </a:rPr>
              <a:t>Вивчення та забезпечення інформаційних потреб, ведення  електронного обліку та бази даних користувачів.</a:t>
            </a:r>
            <a:endParaRPr lang="uk-UA" b="1" dirty="0" smtClean="0">
              <a:latin typeface="Bookman Old Style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7"/>
          <p:cNvSpPr>
            <a:spLocks noChangeArrowheads="1" noChangeShapeType="1" noTextEdit="1"/>
          </p:cNvSpPr>
          <p:nvPr/>
        </p:nvSpPr>
        <p:spPr bwMode="auto">
          <a:xfrm>
            <a:off x="0" y="1052513"/>
            <a:ext cx="8856663" cy="417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fol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Той, хто почув вітер змін,</a:t>
            </a:r>
          </a:p>
          <a:p>
            <a:pPr algn="ctr"/>
            <a:r>
              <a:rPr lang="uk-U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fol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має будувати не щит </a:t>
            </a:r>
          </a:p>
          <a:p>
            <a:pPr algn="ctr"/>
            <a:r>
              <a:rPr lang="uk-U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fol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від вітру</a:t>
            </a:r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fol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, а </a:t>
            </a:r>
            <a:r>
              <a:rPr lang="uk-U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fol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вітряк. </a:t>
            </a:r>
          </a:p>
          <a:p>
            <a:pPr algn="ctr"/>
            <a:r>
              <a:rPr lang="uk-UA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fol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             Китайська мудрість</a:t>
            </a:r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941888"/>
            <a:ext cx="1943100" cy="170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18).jpg"/>
          <p:cNvPicPr>
            <a:picLocks noGrp="1" noChangeAspect="1"/>
          </p:cNvPicPr>
          <p:nvPr isPhoto="1"/>
        </p:nvPicPr>
        <p:blipFill>
          <a:blip r:embed="rId4">
            <a:lum/>
          </a:blip>
          <a:srcRect l="156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Выноска со стрелкой влево 3"/>
          <p:cNvSpPr/>
          <p:nvPr/>
        </p:nvSpPr>
        <p:spPr>
          <a:xfrm>
            <a:off x="6786546" y="4857760"/>
            <a:ext cx="2357454" cy="707886"/>
          </a:xfrm>
          <a:prstGeom prst="leftArrowCallou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0">
            <a:solidFill>
              <a:srgbClr val="FFC000"/>
            </a:solidFill>
          </a:ln>
          <a:effectLst>
            <a:glow rad="101600">
              <a:schemeClr val="bg1">
                <a:alpha val="6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Основні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завдання</a:t>
            </a:r>
            <a:endParaRPr lang="uk-UA" sz="2000" b="1" dirty="0">
              <a:ln w="50800"/>
              <a:solidFill>
                <a:schemeClr val="bg1">
                  <a:shade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29190" y="0"/>
            <a:ext cx="4214810" cy="252479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6429388" cy="120032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all" spc="-300" dirty="0" err="1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Самоаналіз</a:t>
            </a:r>
            <a:r>
              <a:rPr lang="ru-RU" sz="3600" cap="all" spc="-300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3600" cap="all" spc="-300" dirty="0" err="1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діяльності</a:t>
            </a:r>
            <a:r>
              <a:rPr lang="ru-RU" sz="3600" cap="all" spc="-300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ДНЗ  </a:t>
            </a:r>
            <a:r>
              <a:rPr lang="ru-RU" sz="3600" cap="all" spc="-300" dirty="0" err="1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здійснюється</a:t>
            </a:r>
            <a:r>
              <a:rPr lang="ru-RU" sz="3600" cap="all" spc="-300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:</a:t>
            </a:r>
            <a:endParaRPr lang="ru-RU" sz="5400" cap="all" spc="-300" dirty="0">
              <a:ln w="9000" cmpd="sng">
                <a:noFill/>
                <a:prstDash val="solid"/>
              </a:ln>
              <a:gradFill flip="none" rotWithShape="1"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8100" algn="l" rotWithShape="0">
                  <a:prstClr val="black"/>
                </a:outerShdw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9" y="1785926"/>
            <a:ext cx="6500857" cy="7149144"/>
          </a:xfrm>
          <a:prstGeom prst="round2Diag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0" scaled="1"/>
            <a:tileRect/>
          </a:gradFill>
          <a:ln w="127000">
            <a:solidFill>
              <a:srgbClr val="FFC000"/>
            </a:solidFill>
          </a:ln>
          <a:effectLst>
            <a:glow rad="101600">
              <a:schemeClr val="bg1">
                <a:alpha val="6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uk-UA" dirty="0" smtClean="0"/>
              <a:t> </a:t>
            </a:r>
            <a:r>
              <a:rPr lang="uk-UA" dirty="0" smtClean="0"/>
              <a:t>шляхом: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вивчення чинних правових та нормативних документів;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аналізу плануючої, облікової та звітної документації і матеріалів;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аналізу відгуків батьків та громадськості про якість  освітньої підготовки учнів;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огляду та оцінки навчально-матеріальної бази;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вивчення та аналізу управлінських наказів, рішень педагогічної ради, засідань методичних комісій та інших управлінських структур навчального закладу;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err="1" smtClean="0"/>
              <a:t>взаємовідвідування</a:t>
            </a:r>
            <a:r>
              <a:rPr lang="uk-UA" dirty="0" smtClean="0"/>
              <a:t> уроків та позашкільних виховних закладів;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організації виконання учнями класів тематичних і комплексних контрольних робіт з навчальних предметів;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огляду та оцінки санітарно-технічного стану навчально-матеріальної бази, оснащення навчальних і соціально-побутових приміщень, їх навчально-методичного забезпечення;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аналізу керівного та педагогічного складу;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співбесіди з керівниками, педагогічними працівниками, батьками, громадськістю, учнями;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анкетування;</a:t>
            </a:r>
          </a:p>
          <a:p>
            <a:pPr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uk-UA" dirty="0" smtClean="0"/>
              <a:t>інші засоби моніторингу.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dows_Vista_build_536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011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11430"/>
                <a:gradFill flip="none" rotWithShape="1">
                  <a:gsLst>
                    <a:gs pos="25000">
                      <a:srgbClr val="E9F6B8">
                        <a:alpha val="63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80000">
                      <a:schemeClr val="accent5">
                        <a:lumMod val="5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114300" dir="20940000" rotWithShape="0">
                    <a:prstClr val="black"/>
                  </a:outerShdw>
                </a:effectLst>
              </a:rPr>
              <a:t>заява</a:t>
            </a:r>
            <a:endParaRPr lang="ru-RU" sz="4400" b="1" dirty="0">
              <a:ln w="11430"/>
              <a:gradFill flip="none" rotWithShape="1">
                <a:gsLst>
                  <a:gs pos="25000">
                    <a:srgbClr val="E9F6B8">
                      <a:alpha val="63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8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114300" dir="20940000" rotWithShape="0">
                  <a:prstClr val="black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928670"/>
            <a:ext cx="8429684" cy="6129338"/>
          </a:xfrm>
          <a:prstGeom prst="round2Diag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127000">
            <a:solidFill>
              <a:srgbClr val="0070C0"/>
            </a:solidFill>
          </a:ln>
          <a:effectLst>
            <a:glow rad="101600">
              <a:srgbClr val="CCFF99">
                <a:alpha val="60000"/>
              </a:srgb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(форма 6)</a:t>
            </a:r>
          </a:p>
          <a:p>
            <a:r>
              <a:rPr lang="uk-UA" dirty="0" smtClean="0"/>
              <a:t> </a:t>
            </a:r>
            <a:endParaRPr lang="uk-UA" sz="1400" dirty="0" smtClean="0"/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 БЛАНКУ НАВЧАЛЬНОГО ЗАКЛАДУ (ЮРИДИЧНОЇ ОСОБИ)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___________________________________________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найменування органу управління освітою, на який покладено проведення державної атестації)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ЗАЯВА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про проведення позачергової державної атестації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Просимо провести позачергову державну атестацію _____________________________________________________________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(повна назва навчального закладу)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____________ 20__ року з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метою______________________________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______.                                                             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Заявник ____________________________________________________________________,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(повне найменування юридичної особи)  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Керівник____________________________________________________________________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(посада, прізвище, ім’я та по батькові) 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Ідентифікаційний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код____________________________________________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____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Організаційно-правова форма ________________________________________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Форма власності ___________________________________________________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Орган управління ___________________________________________________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Місцезнаходження _________________________________________________________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(юридичної особи)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856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dows_Vista_build_536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7147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011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11430"/>
                <a:gradFill flip="none" rotWithShape="1">
                  <a:gsLst>
                    <a:gs pos="25000">
                      <a:srgbClr val="E9F6B8">
                        <a:alpha val="63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80000">
                      <a:schemeClr val="accent5">
                        <a:lumMod val="5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114300" dir="20940000" rotWithShape="0">
                    <a:prstClr val="black"/>
                  </a:outerShdw>
                </a:effectLst>
              </a:rPr>
              <a:t>Титулка</a:t>
            </a:r>
            <a:r>
              <a:rPr lang="ru-RU" sz="4400" b="1" dirty="0" smtClean="0">
                <a:ln w="11430"/>
                <a:gradFill flip="none" rotWithShape="1">
                  <a:gsLst>
                    <a:gs pos="25000">
                      <a:srgbClr val="E9F6B8">
                        <a:alpha val="63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80000">
                      <a:schemeClr val="accent5">
                        <a:lumMod val="5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114300" dir="20940000" rotWithShape="0">
                    <a:prstClr val="black"/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 flip="none" rotWithShape="1">
                  <a:gsLst>
                    <a:gs pos="25000">
                      <a:srgbClr val="E9F6B8">
                        <a:alpha val="63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80000">
                      <a:schemeClr val="accent5">
                        <a:lumMod val="5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114300" dir="20940000" rotWithShape="0">
                    <a:prstClr val="black"/>
                  </a:outerShdw>
                </a:effectLst>
              </a:rPr>
              <a:t>самоаналізу</a:t>
            </a:r>
            <a:endParaRPr lang="ru-RU" sz="4400" b="1" dirty="0">
              <a:ln w="11430"/>
              <a:gradFill flip="none" rotWithShape="1">
                <a:gsLst>
                  <a:gs pos="25000">
                    <a:srgbClr val="E9F6B8">
                      <a:alpha val="63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8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114300" dir="20940000" rotWithShape="0">
                  <a:prstClr val="black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928670"/>
            <a:ext cx="8429684" cy="6299597"/>
          </a:xfrm>
          <a:prstGeom prst="round2Diag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127000">
            <a:solidFill>
              <a:srgbClr val="0070C0"/>
            </a:solidFill>
          </a:ln>
          <a:effectLst>
            <a:glow rad="101600">
              <a:srgbClr val="CCFF99">
                <a:alpha val="60000"/>
              </a:srgb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Самоаналіз діяльності </a:t>
            </a:r>
          </a:p>
          <a:p>
            <a:pPr algn="ctr"/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дошкільного навчального закладу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__________________________________________________________________________ 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_____ /_____ навчальний рік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1. Загальні відомості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1.1. Дата останньої атестації:   місяць ____________ рік ________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1.2. Повна назва ДНЗ відповідно до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Статуту_____________________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________ 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______________________________________________________________________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1.3. Статус ДНЗ________________________________________________________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1.4. Юридична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адреса___________________________________________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_______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1.5. Поштовий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індекс_________________________________________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_______ 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1.6.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Область_________________________________________________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________ 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1.6.3.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Район___________________________________________________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 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1.7. Населений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пункт__________________________________________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 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1.8.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Вулиця___________________________________________________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_______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1.9. Будинок /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корпус______________________________________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_______ 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1.10.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Телефон________________________________________________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________ 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1.11.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Email______________________________________________________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______ 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 1.12.Засновник</a:t>
            </a:r>
          </a:p>
          <a:p>
            <a:r>
              <a:rPr lang="uk-UA" sz="140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sz="1400" b="1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. Коротка історія про створення закладу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  	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uk-UA" sz="1400" dirty="0" smtClean="0">
                <a:latin typeface="Arial" pitchFamily="34" charset="0"/>
                <a:cs typeface="Arial" pitchFamily="34" charset="0"/>
              </a:rPr>
              <a:t>6)</a:t>
            </a: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uk-U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856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s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 w="1270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42976" y="2428868"/>
            <a:ext cx="7286676" cy="2332792"/>
          </a:xfrm>
          <a:prstGeom prst="roundRect">
            <a:avLst>
              <a:gd name="adj" fmla="val 29348"/>
            </a:avLst>
          </a:prstGeom>
          <a:ln w="127000">
            <a:solidFill>
              <a:srgbClr val="EDBB0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kern="1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/>
            </a:endParaRPr>
          </a:p>
          <a:p>
            <a:pPr algn="ctr"/>
            <a:r>
              <a:rPr lang="ru-RU" sz="28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/>
              </a:rPr>
              <a:t>ТВОРІМО ОСВІТУ  НОВОЇ ЯКОСТІ </a:t>
            </a:r>
          </a:p>
          <a:p>
            <a:pPr algn="ctr"/>
            <a:r>
              <a:rPr lang="ru-RU" sz="28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/>
              </a:rPr>
              <a:t>ЗАРАДИ МАЙБУТНЬОГО</a:t>
            </a:r>
          </a:p>
          <a:p>
            <a:pPr algn="ctr"/>
            <a:r>
              <a:rPr lang="ru-RU" sz="28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/>
              </a:rPr>
              <a:t>НАШИХ ДІТЕЙ ! </a:t>
            </a:r>
            <a:endParaRPr lang="ru-RU" sz="2000" b="1" kern="1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/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3" descr="1600"/>
          <p:cNvSpPr>
            <a:spLocks noGrp="1" noChangeAspect="1" noChangeArrowheads="1"/>
          </p:cNvSpPr>
          <p:nvPr isPhoto="1"/>
        </p:nvSpPr>
        <p:spPr bwMode="auto">
          <a:xfrm>
            <a:off x="5060984" y="0"/>
            <a:ext cx="4083016" cy="30622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489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D:\Волочаева\П Р О Е К Т И\ІНВЕСТПРОЕКТ\До презентації - ФОН\childre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6"/>
            <a:ext cx="4387916" cy="2928934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0122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14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2204864"/>
            <a:ext cx="3240360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  <a:latin typeface="Book Antiqua" pitchFamily="18" charset="0"/>
              </a:rPr>
              <a:t>Дякуємо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  <a:latin typeface="Book Antiqua" pitchFamily="18" charset="0"/>
              </a:rPr>
              <a:t> 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3500" dist="50800" dir="18900000">
                  <a:schemeClr val="tx1">
                    <a:alpha val="50000"/>
                  </a:scheme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  <a:latin typeface="Book Antiqua" pitchFamily="18" charset="0"/>
              </a:rPr>
              <a:t>за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  <a:latin typeface="Book Antiqua" pitchFamily="18" charset="0"/>
              </a:rPr>
              <a:t>увагу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  <a:latin typeface="Book Antiqua" pitchFamily="18" charset="0"/>
              </a:rPr>
              <a:t>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3500" dist="50800" dir="18900000">
                  <a:schemeClr val="tx1">
                    <a:alpha val="50000"/>
                  </a:schemeClr>
                </a:innerShdw>
              </a:effectLst>
              <a:latin typeface="Book Antiqua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106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2"/>
          <p:cNvPicPr>
            <a:picLocks noChangeAspect="1" noChangeArrowheads="1"/>
          </p:cNvPicPr>
          <p:nvPr/>
        </p:nvPicPr>
        <p:blipFill>
          <a:blip r:embed="rId3"/>
          <a:srcRect t="10525" b="14794"/>
          <a:stretch>
            <a:fillRect/>
          </a:stretch>
        </p:blipFill>
        <p:spPr bwMode="auto">
          <a:xfrm>
            <a:off x="0" y="5337"/>
            <a:ext cx="2808312" cy="12047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71800" y="142380"/>
            <a:ext cx="6120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Атестація ДНЗ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3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584" y="4838388"/>
            <a:ext cx="8072494" cy="1191816"/>
          </a:xfrm>
          <a:prstGeom prst="round2DiagRect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latin typeface="Bookman Old Style" pitchFamily="18" charset="0"/>
              </a:rPr>
              <a:t>	</a:t>
            </a:r>
            <a:r>
              <a:rPr lang="uk-UA" sz="1600" dirty="0" smtClean="0"/>
              <a:t>Державна атестація є основною формою державного нагляду (контролю) за діяльністю навчальних закладів незалежно від їх підпорядкування, типу та форм власності.</a:t>
            </a:r>
          </a:p>
          <a:p>
            <a:pPr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023" y="1052736"/>
            <a:ext cx="841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uk-UA" sz="1400" dirty="0" smtClean="0">
                <a:latin typeface="Bookman Old Style" pitchFamily="18" charset="0"/>
              </a:rPr>
              <a:t>	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928671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450000"/>
            <a:r>
              <a:rPr lang="uk-UA" dirty="0" smtClean="0"/>
              <a:t>Ефективна </a:t>
            </a:r>
            <a:r>
              <a:rPr lang="uk-UA" dirty="0" err="1" smtClean="0"/>
              <a:t>ціленаправлена</a:t>
            </a:r>
            <a:r>
              <a:rPr lang="uk-UA" dirty="0" smtClean="0"/>
              <a:t>  підготовка </a:t>
            </a:r>
            <a:r>
              <a:rPr lang="ru-RU" dirty="0" err="1" smtClean="0"/>
              <a:t>дошкільного</a:t>
            </a:r>
            <a:r>
              <a:rPr lang="ru-RU" dirty="0" smtClean="0"/>
              <a:t> </a:t>
            </a:r>
            <a:r>
              <a:rPr lang="uk-UA" dirty="0" smtClean="0"/>
              <a:t>навчального закладу (ДНЗ) до державної  атестації  – одна з пріоритетних умов  об’єктивності атестаційної експертизи. Слід зауважити, що готовність адміністрації до педагогічної експертизи – основна умова роботи експерта. </a:t>
            </a:r>
          </a:p>
          <a:p>
            <a:pPr marL="108000" indent="450000"/>
            <a:r>
              <a:rPr lang="uk-UA" dirty="0" smtClean="0"/>
              <a:t>Правомірно дошкільний заклад повинен готуватись до атестації за рік або кілька років до її початку. Результатом </a:t>
            </a:r>
            <a:r>
              <a:rPr lang="uk-UA" dirty="0" err="1" smtClean="0"/>
              <a:t>самоекспертизи</a:t>
            </a:r>
            <a:r>
              <a:rPr lang="uk-UA" dirty="0" smtClean="0"/>
              <a:t> повинен бути ґрунтовний письмовий  самоаналіз та самооцінка освітньої діяльності, представлений в описовому варіанті з ілюстративними додатками: таблицями, діаграмами тощо. Ці матеріали повинні бути готові за 2 місяці до початку атестаційної експертизи.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3">
            <a:lum/>
          </a:blip>
          <a:srcRect t="36458" r="31250"/>
          <a:stretch>
            <a:fillRect/>
          </a:stretch>
        </p:blipFill>
        <p:spPr>
          <a:xfrm>
            <a:off x="0" y="3097"/>
            <a:ext cx="91440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10000000.gif"/>
          <p:cNvPicPr>
            <a:picLocks noGrp="1" noChangeAspect="1"/>
          </p:cNvPicPr>
          <p:nvPr isPhoto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8971"/>
          <a:stretch>
            <a:fillRect/>
          </a:stretch>
        </p:blipFill>
        <p:spPr>
          <a:xfrm>
            <a:off x="0" y="0"/>
            <a:ext cx="2857521" cy="234368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41422" y="571480"/>
            <a:ext cx="5902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Bookman Old Style" pitchFamily="18" charset="0"/>
              </a:rPr>
              <a:t>МЕТА </a:t>
            </a:r>
            <a:r>
              <a:rPr lang="ru-RU" sz="4000" b="1" cap="none" spc="0" dirty="0" err="1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Bookman Old Style" pitchFamily="18" charset="0"/>
              </a:rPr>
              <a:t>атестації</a:t>
            </a:r>
            <a:r>
              <a:rPr lang="ru-RU" sz="4000" b="1" cap="none" spc="0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Bookman Old Style" pitchFamily="18" charset="0"/>
              </a:rPr>
              <a:t> ДНЗ</a:t>
            </a:r>
            <a:endParaRPr lang="ru-RU" sz="4000" b="1" cap="none" spc="0" dirty="0">
              <a:ln w="11430"/>
              <a:solidFill>
                <a:srgbClr val="FF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477999"/>
            <a:ext cx="87154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Arial" pitchFamily="34" charset="0"/>
                <a:cs typeface="Arial" pitchFamily="34" charset="0"/>
              </a:rPr>
              <a:t>Перевірка ефективності та результативності освітньої діяльності ДНЗ з метою забезпечення реалізації єдиної державної політики у сфері дошкільної освіти. </a:t>
            </a:r>
          </a:p>
          <a:p>
            <a:pPr algn="just"/>
            <a:endParaRPr lang="ru-RU" sz="2000" b="1" dirty="0" smtClean="0">
              <a:effectLst>
                <a:outerShdw blurRad="50800" dist="38100" algn="l" rotWithShape="0">
                  <a:prstClr val="black"/>
                </a:outerShdw>
              </a:effectLst>
              <a:latin typeface="Bookman Old Style" pitchFamily="18" charset="0"/>
            </a:endParaRP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67940" name="Picture 4" descr="Електронна бібліотека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500570"/>
            <a:ext cx="6143668" cy="13430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2333f3d27bd08889fb142de7049a3fa.jpg"/>
          <p:cNvPicPr>
            <a:picLocks noGrp="1" noChangeAspect="1"/>
          </p:cNvPicPr>
          <p:nvPr isPhoto="1"/>
        </p:nvPicPr>
        <p:blipFill>
          <a:blip r:embed="rId3">
            <a:lum bright="30000" contrast="20000"/>
          </a:blip>
          <a:srcRect t="23958" r="22656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ЗАВДАННЯ </a:t>
            </a:r>
            <a:r>
              <a:rPr lang="uk-UA" sz="4000" b="1" cap="all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атестації:</a:t>
            </a:r>
            <a:endParaRPr lang="ru-RU" sz="4000" b="1" cap="all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8929718" cy="57092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65125" lvl="1" indent="-274638" algn="just">
              <a:spcAft>
                <a:spcPts val="600"/>
              </a:spcAft>
              <a:buFont typeface="Wingdings" pitchFamily="2" charset="2"/>
              <a:buChar char="q"/>
            </a:pPr>
            <a:endPara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вдосконалення керівництва навчально-виховною діяльністю в дошкільному навчальному закладі.</a:t>
            </a:r>
            <a:r>
              <a:rPr lang="uk-UA" sz="2400" b="1" dirty="0" smtClean="0">
                <a:ln w="5080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створення єдиної системи діагностики стану і динаміки розвитку якості дошкільної освіти;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стимулювання суб’єктів освітнього процесу;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забезпечення зацікавлених сторін в об’єктивній інформації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самооцінка стану розвитку дошкільного закладу та ефективності діяльності щодо його вдосконалення;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встановлення відповідності результатів діяльності навчального закладу державним стандартам і соціальним вимогам;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оцінка рівня досягнень розвитку дітей;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виявлення факторів, що негативно впливають на розвиток дошкільного закладу.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spc="-150" dirty="0" smtClean="0">
                <a:ln w="0">
                  <a:solidFill>
                    <a:schemeClr val="tx1"/>
                  </a:solidFill>
                </a:ln>
                <a:solidFill>
                  <a:srgbClr val="7672C4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результати       </a:t>
            </a:r>
            <a:r>
              <a:rPr lang="uk-UA" sz="3600" b="1" cap="all" spc="-150" dirty="0" err="1" smtClean="0">
                <a:ln w="0">
                  <a:solidFill>
                    <a:schemeClr val="tx1"/>
                  </a:solidFill>
                </a:ln>
                <a:solidFill>
                  <a:srgbClr val="7672C4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аТЕСТАЦІЇ</a:t>
            </a:r>
            <a:endParaRPr lang="ru-RU" sz="3600" b="1" cap="all" spc="-150" dirty="0" smtClean="0">
              <a:ln w="0">
                <a:solidFill>
                  <a:schemeClr val="tx1"/>
                </a:solidFill>
              </a:ln>
              <a:solidFill>
                <a:srgbClr val="7672C4"/>
              </a:solidFill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Bookman Old Style" pitchFamily="18" charset="0"/>
              </a:rPr>
              <a:t>	</a:t>
            </a:r>
            <a:endParaRPr lang="ru-RU" sz="1500" dirty="0">
              <a:gradFill flip="none" rotWithShape="1">
                <a:gsLst>
                  <a:gs pos="0">
                    <a:srgbClr val="5B457B">
                      <a:shade val="30000"/>
                      <a:satMod val="115000"/>
                    </a:srgbClr>
                  </a:gs>
                  <a:gs pos="50000">
                    <a:srgbClr val="5B457B">
                      <a:shade val="67500"/>
                      <a:satMod val="115000"/>
                    </a:srgbClr>
                  </a:gs>
                  <a:gs pos="100000">
                    <a:srgbClr val="5B457B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34" y="1928802"/>
            <a:ext cx="4786346" cy="3714776"/>
          </a:xfrm>
        </p:spPr>
        <p:txBody>
          <a:bodyPr/>
          <a:lstStyle/>
          <a:p>
            <a:pPr algn="l"/>
            <a:r>
              <a:rPr lang="uk-UA" sz="2000" dirty="0" smtClean="0">
                <a:latin typeface="Arial" pitchFamily="34" charset="0"/>
                <a:cs typeface="Arial" pitchFamily="34" charset="0"/>
              </a:rPr>
              <a:t>Оперативна та достовірна інформація про стан роботи ДНЗ забезпечує не тільки прийняття правильного управлінського рішення, але й бачення розвитку цього напрямку роботи та навчального закладу в цілому. Системний аналіз інформації надає змогу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відслідкувати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систему роботи ДНЗ, зміни, які відбуваються в процесі роботи та перспективи його розвитку.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63842" name="Picture 2" descr="фотографии детей с приколами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714488"/>
            <a:ext cx="3143272" cy="371477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2333f3d27bd08889fb142de7049a3fa.jpg"/>
          <p:cNvPicPr>
            <a:picLocks noGrp="1" noChangeAspect="1"/>
          </p:cNvPicPr>
          <p:nvPr isPhoto="1"/>
        </p:nvPicPr>
        <p:blipFill>
          <a:blip r:embed="rId3">
            <a:lum bright="30000" contrast="20000"/>
          </a:blip>
          <a:srcRect t="23958" r="22656"/>
          <a:stretch>
            <a:fillRect/>
          </a:stretch>
        </p:blipFill>
        <p:spPr>
          <a:xfrm flipH="1">
            <a:off x="0" y="21429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72866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ЗАВДАННЯ </a:t>
            </a:r>
            <a:r>
              <a:rPr lang="uk-UA" sz="4000" b="1" cap="all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атестації</a:t>
            </a:r>
          </a:p>
          <a:p>
            <a:pPr algn="ctr"/>
            <a:r>
              <a:rPr lang="uk-UA" sz="2800" b="1" cap="all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Відповідно до нової концепції:</a:t>
            </a:r>
            <a:endParaRPr lang="ru-RU" sz="2800" b="1" cap="all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357158" y="2000240"/>
            <a:ext cx="83582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встановлення відповідності діяльності навчального закладу державній освітній політиці та забезпечення надання ним якісної освіти;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дотримання навчальним закладом державних освітніх стандартів;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надання організаційно-методичної допомоги навчальним закладам, що атестуються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18" y="500042"/>
            <a:ext cx="6357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Обовязки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заідвача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ДНЗ перед атестацією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000240"/>
            <a:ext cx="8358246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Ознайомити педагогічний колектив з термінами  та порядком роботи експертної комісії в  </a:t>
            </a:r>
            <a:r>
              <a:rPr lang="ru-RU" sz="2000" dirty="0" err="1" smtClean="0"/>
              <a:t>дошкільному</a:t>
            </a:r>
            <a:r>
              <a:rPr lang="uk-UA" sz="2000" dirty="0" smtClean="0"/>
              <a:t> закладі.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Скласти план підготовки до державної атестації.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Підготувати пакет документів, необхідних для експертизи.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Підготувати умови для роботи експертної комісії (приміщення для засідань експертів,    визначення відповідальних за координацію зв’язків між експертами та працівниками навчального закладу).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Ознайомити педагогічний колектив з методологією експертизи.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Пояснити про відповідальність працівників за достовірність інформації.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Визначити порядок подачі необхідної інформації членам експертної комісії.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Визначити порядок оскарження дій експертної комісії.</a:t>
            </a:r>
            <a:endParaRPr lang="uk-UA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7990832.jpg"/>
          <p:cNvPicPr>
            <a:picLocks noGrp="1" noChangeAspect="1"/>
          </p:cNvPicPr>
          <p:nvPr isPhoto="1"/>
        </p:nvPicPr>
        <p:blipFill>
          <a:blip r:embed="rId3">
            <a:lum/>
          </a:blip>
          <a:srcRect r="8593" b="12207"/>
          <a:stretch>
            <a:fillRect/>
          </a:stretch>
        </p:blipFill>
        <p:spPr>
          <a:xfrm>
            <a:off x="0" y="0"/>
            <a:ext cx="92228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16.jpg"/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572132" y="500042"/>
            <a:ext cx="3071834" cy="307183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spc="-300" dirty="0" err="1" smtClean="0">
                <a:ln w="11430"/>
                <a:solidFill>
                  <a:srgbClr val="FFFF00"/>
                </a:solidFill>
                <a:effectLst>
                  <a:glow rad="101600">
                    <a:srgbClr val="460000">
                      <a:alpha val="40000"/>
                    </a:srgbClr>
                  </a:glow>
                  <a:outerShdw blurRad="50800" dist="39000" dir="5460000" algn="tl">
                    <a:srgbClr val="000000"/>
                  </a:outerShdw>
                </a:effectLst>
                <a:latin typeface="Bookman Old Style" pitchFamily="18" charset="0"/>
              </a:rPr>
              <a:t>Атестаційна</a:t>
            </a:r>
            <a:r>
              <a:rPr lang="ru-RU" sz="3600" spc="-300" dirty="0" smtClean="0">
                <a:ln w="11430"/>
                <a:solidFill>
                  <a:srgbClr val="FFFF00"/>
                </a:solidFill>
                <a:effectLst>
                  <a:glow rad="101600">
                    <a:srgbClr val="460000">
                      <a:alpha val="40000"/>
                    </a:srgbClr>
                  </a:glow>
                  <a:outerShdw blurRad="50800" dist="39000" dir="546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spc="-300" dirty="0" err="1" smtClean="0">
                <a:ln w="11430"/>
                <a:solidFill>
                  <a:srgbClr val="FFFF00"/>
                </a:solidFill>
                <a:effectLst>
                  <a:glow rad="101600">
                    <a:srgbClr val="460000">
                      <a:alpha val="40000"/>
                    </a:srgbClr>
                  </a:glow>
                  <a:outerShdw blurRad="50800" dist="39000" dir="5460000" algn="tl">
                    <a:srgbClr val="000000"/>
                  </a:outerShdw>
                </a:effectLst>
                <a:latin typeface="Bookman Old Style" pitchFamily="18" charset="0"/>
              </a:rPr>
              <a:t>документація</a:t>
            </a:r>
            <a:endParaRPr lang="ru-RU" sz="5400" spc="-300" dirty="0">
              <a:ln w="11430"/>
              <a:solidFill>
                <a:srgbClr val="FFFF00"/>
              </a:solidFill>
              <a:effectLst>
                <a:glow rad="101600">
                  <a:srgbClr val="460000">
                    <a:alpha val="40000"/>
                  </a:srgbClr>
                </a:glow>
                <a:outerShdw blurRad="50800" dist="39000" dir="546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07181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latin typeface="Bookman Old Style" pitchFamily="18" charset="0"/>
              </a:rPr>
              <a:t>	</a:t>
            </a:r>
            <a:endParaRPr lang="ru-RU" sz="1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itchFamily="18" charset="0"/>
            </a:endParaRPr>
          </a:p>
          <a:p>
            <a:pPr algn="just"/>
            <a:r>
              <a:rPr lang="uk-UA" sz="1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itchFamily="18" charset="0"/>
              </a:rPr>
              <a:t>	</a:t>
            </a:r>
          </a:p>
          <a:p>
            <a:pPr algn="just"/>
            <a:r>
              <a:rPr lang="uk-UA" sz="1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itchFamily="18" charset="0"/>
              </a:rPr>
              <a:t>	</a:t>
            </a:r>
            <a:endParaRPr lang="ru-RU" dirty="0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5715008" y="3500438"/>
            <a:ext cx="2857520" cy="646331"/>
          </a:xfrm>
          <a:prstGeom prst="leftArrowCallout">
            <a:avLst>
              <a:gd name="adj1" fmla="val 15072"/>
              <a:gd name="adj2" fmla="val 39892"/>
              <a:gd name="adj3" fmla="val 59749"/>
              <a:gd name="adj4" fmla="val 64977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2425" lvl="1" indent="-352425" algn="ctr"/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мета </a:t>
            </a:r>
          </a:p>
          <a:p>
            <a:pPr marL="352425" lvl="1" indent="-352425" algn="ctr"/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діяльності: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1000108"/>
            <a:ext cx="5214974" cy="5107781"/>
          </a:xfrm>
          <a:prstGeom prst="round2Diag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0">
            <a:solidFill>
              <a:srgbClr val="FFCC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effectLst/>
                <a:latin typeface="Bookman Old Style" pitchFamily="18" charset="0"/>
              </a:rPr>
              <a:t>	</a:t>
            </a: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роботи ДНЗ, додатки до нього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Діловий щоденник аналізу </a:t>
            </a:r>
            <a:r>
              <a:rPr lang="uk-UA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освітньо-виховного</a:t>
            </a: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процесу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Діловий щоденник контролю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Книги наказів (з виробничої діяльності, з особового складу)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Книга обліку особового складу працівників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Графік роботи працівників і режим роботи ДНЗ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Тарифікаційні пички працівників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Книга реєстрації робочого часу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Книга обліку дітей, які відвідують заклад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Табель обліку щоденного відвідування дітьми закладу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Статистичні звіти ДНЗ (форма 85-к)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Книги протоколів загальних зборів колективу, педагогічних рад, загальних батьківських зборів, засідань батьківського комітету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Інвентаризаційний опис. Книга складського обліку матеріалів (форма № М-17)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 роботи вихователів, психолога, вчителя-логопеда, вчителя-дефектолога, музичних керівників, інструкторів з фізичного виховання.</a:t>
            </a:r>
          </a:p>
          <a:p>
            <a:pPr marL="0" lvl="1" algn="just"/>
            <a:endParaRPr lang="ru-RU" sz="1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857232"/>
            <a:ext cx="3429024" cy="4244340"/>
          </a:xfrm>
          <a:prstGeom prst="round2Diag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0">
            <a:solidFill>
              <a:srgbClr val="FFCC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just"/>
            <a:r>
              <a:rPr lang="uk-UA" sz="1400" dirty="0" smtClean="0">
                <a:solidFill>
                  <a:schemeClr val="bg1"/>
                </a:solidFill>
                <a:effectLst/>
                <a:latin typeface="Bookman Old Style" pitchFamily="18" charset="0"/>
              </a:rPr>
              <a:t>	</a:t>
            </a:r>
          </a:p>
          <a:p>
            <a:pPr marL="0" lvl="1" algn="just"/>
            <a:r>
              <a:rPr lang="uk-UA" sz="2000" b="1" dirty="0" smtClean="0">
                <a:solidFill>
                  <a:schemeClr val="bg1"/>
                </a:solidFill>
                <a:latin typeface="Bookman Old Style" pitchFamily="18" charset="0"/>
              </a:rPr>
              <a:t>Принципи атестації</a:t>
            </a:r>
          </a:p>
          <a:p>
            <a:pPr marL="0" lvl="1" algn="just"/>
            <a:endParaRPr lang="uk-UA" sz="20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lvl="1" algn="just"/>
            <a:r>
              <a:rPr lang="uk-UA" sz="1400" b="1" dirty="0" smtClean="0">
                <a:solidFill>
                  <a:schemeClr val="bg1"/>
                </a:solidFill>
                <a:effectLst/>
                <a:latin typeface="Bookman Old Style" pitchFamily="18" charset="0"/>
              </a:rPr>
              <a:t>Організація атестації ґрунтується на принципах демократизму і гуманізму, рівності умов для кожного педагогічного працівника щодо повної реалізації його духовного, творчого та інтелектуального потенціалу, науковості, гнучкості та прогностичності науково-методичної роботи, незалежності від політичних партій, громадських і релігійних організацій.</a:t>
            </a:r>
            <a:endParaRPr lang="ru-RU" sz="15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D547-65C4-4B96-BA51-3563E2355E6B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FF0000"/>
    </a:accent3>
    <a:accent4>
      <a:srgbClr val="F5CD2D"/>
    </a:accent4>
    <a:accent5>
      <a:srgbClr val="AEBAD5"/>
    </a:accent5>
    <a:accent6>
      <a:srgbClr val="777C84"/>
    </a:accent6>
    <a:hlink>
      <a:srgbClr val="FF0000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3735</TotalTime>
  <Words>1225</Words>
  <Application>Microsoft Office PowerPoint</Application>
  <PresentationFormat>Экран (4:3)</PresentationFormat>
  <Paragraphs>279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Открытая</vt:lpstr>
      <vt:lpstr>1_Тема Office</vt:lpstr>
      <vt:lpstr>1_Яркая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User</dc:creator>
  <cp:lastModifiedBy>vip</cp:lastModifiedBy>
  <cp:revision>436</cp:revision>
  <cp:lastPrinted>2011-11-07T13:28:03Z</cp:lastPrinted>
  <dcterms:created xsi:type="dcterms:W3CDTF">2009-12-24T14:11:40Z</dcterms:created>
  <dcterms:modified xsi:type="dcterms:W3CDTF">2014-12-17T07:46:19Z</dcterms:modified>
</cp:coreProperties>
</file>