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2" r:id="rId3"/>
    <p:sldId id="257" r:id="rId4"/>
    <p:sldId id="286" r:id="rId5"/>
    <p:sldId id="272" r:id="rId6"/>
    <p:sldId id="273" r:id="rId7"/>
    <p:sldId id="258" r:id="rId8"/>
    <p:sldId id="259" r:id="rId9"/>
    <p:sldId id="260" r:id="rId10"/>
    <p:sldId id="271" r:id="rId11"/>
    <p:sldId id="261" r:id="rId12"/>
    <p:sldId id="274" r:id="rId13"/>
    <p:sldId id="275" r:id="rId14"/>
    <p:sldId id="276" r:id="rId15"/>
    <p:sldId id="284" r:id="rId16"/>
    <p:sldId id="285" r:id="rId17"/>
    <p:sldId id="277" r:id="rId18"/>
    <p:sldId id="278" r:id="rId19"/>
    <p:sldId id="279" r:id="rId20"/>
    <p:sldId id="280" r:id="rId21"/>
    <p:sldId id="281" r:id="rId22"/>
    <p:sldId id="283" r:id="rId23"/>
    <p:sldId id="288" r:id="rId24"/>
    <p:sldId id="28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2" autoAdjust="0"/>
    <p:restoredTop sz="86400" autoAdjust="0"/>
  </p:normalViewPr>
  <p:slideViewPr>
    <p:cSldViewPr>
      <p:cViewPr varScale="1">
        <p:scale>
          <a:sx n="65" d="100"/>
          <a:sy n="65" d="100"/>
        </p:scale>
        <p:origin x="-20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AA82E-5557-4F7D-9B67-50C43D33EC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D0DCCCA-A195-457F-8F94-FD58D5A2BA67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2ABE2C7A-8965-45E7-B2E2-B6C0A82D086C}" type="parTrans" cxnId="{71DC4A60-D1FD-4073-9C69-5F025B4E51B6}">
      <dgm:prSet/>
      <dgm:spPr/>
      <dgm:t>
        <a:bodyPr/>
        <a:lstStyle/>
        <a:p>
          <a:endParaRPr lang="uk-UA"/>
        </a:p>
      </dgm:t>
    </dgm:pt>
    <dgm:pt modelId="{D4760FF5-90EC-47E5-A503-9A7F74646C60}" type="sibTrans" cxnId="{71DC4A60-D1FD-4073-9C69-5F025B4E51B6}">
      <dgm:prSet/>
      <dgm:spPr/>
      <dgm:t>
        <a:bodyPr/>
        <a:lstStyle/>
        <a:p>
          <a:endParaRPr lang="uk-UA"/>
        </a:p>
      </dgm:t>
    </dgm:pt>
    <dgm:pt modelId="{F67260CB-C007-4FE1-AD1F-15CBE202C0E7}">
      <dgm:prSet phldrT="[Текст]"/>
      <dgm:spPr/>
      <dgm:t>
        <a:bodyPr/>
        <a:lstStyle/>
        <a:p>
          <a:r>
            <a:rPr lang="uk-UA" dirty="0" smtClean="0"/>
            <a:t>спрямованість педагогічних працівників на інноваційний підхід до навчання і виховання</a:t>
          </a:r>
          <a:endParaRPr lang="uk-UA" dirty="0"/>
        </a:p>
      </dgm:t>
    </dgm:pt>
    <dgm:pt modelId="{4BAD22EF-73BC-496F-9772-A85ECED96E86}" type="parTrans" cxnId="{C3C0F4EB-AF4F-4CAF-AC1F-F54641484B78}">
      <dgm:prSet/>
      <dgm:spPr/>
      <dgm:t>
        <a:bodyPr/>
        <a:lstStyle/>
        <a:p>
          <a:endParaRPr lang="uk-UA"/>
        </a:p>
      </dgm:t>
    </dgm:pt>
    <dgm:pt modelId="{E8AAA23B-D23B-420B-B8C9-4C6720C72171}" type="sibTrans" cxnId="{C3C0F4EB-AF4F-4CAF-AC1F-F54641484B78}">
      <dgm:prSet/>
      <dgm:spPr/>
      <dgm:t>
        <a:bodyPr/>
        <a:lstStyle/>
        <a:p>
          <a:endParaRPr lang="uk-UA"/>
        </a:p>
      </dgm:t>
    </dgm:pt>
    <dgm:pt modelId="{8924B26C-28C7-4F53-9B17-7F6ED8250287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947AC84D-60D3-46B6-88C8-B6A23F65AB7C}" type="parTrans" cxnId="{18C08EE9-D57C-4BE4-9C66-B46519245627}">
      <dgm:prSet/>
      <dgm:spPr/>
      <dgm:t>
        <a:bodyPr/>
        <a:lstStyle/>
        <a:p>
          <a:endParaRPr lang="uk-UA"/>
        </a:p>
      </dgm:t>
    </dgm:pt>
    <dgm:pt modelId="{1BA99F95-BFEE-40C5-934E-4606E5E271AF}" type="sibTrans" cxnId="{18C08EE9-D57C-4BE4-9C66-B46519245627}">
      <dgm:prSet/>
      <dgm:spPr/>
      <dgm:t>
        <a:bodyPr/>
        <a:lstStyle/>
        <a:p>
          <a:endParaRPr lang="uk-UA"/>
        </a:p>
      </dgm:t>
    </dgm:pt>
    <dgm:pt modelId="{2D9691AE-F4DF-4A0F-A836-042A40113152}">
      <dgm:prSet phldrT="[Текст]"/>
      <dgm:spPr/>
      <dgm:t>
        <a:bodyPr/>
        <a:lstStyle/>
        <a:p>
          <a:r>
            <a:rPr lang="uk-UA" dirty="0" smtClean="0"/>
            <a:t>орієнтація методичних структур на забезпечення індивідуальної траєкторії підготовки педагога-новатора</a:t>
          </a:r>
          <a:endParaRPr lang="uk-UA" dirty="0"/>
        </a:p>
      </dgm:t>
    </dgm:pt>
    <dgm:pt modelId="{EC388F12-BF00-4269-948C-9D6140873C71}" type="parTrans" cxnId="{3A1B4837-4E04-44AD-8131-0C7BBF4B245C}">
      <dgm:prSet/>
      <dgm:spPr/>
      <dgm:t>
        <a:bodyPr/>
        <a:lstStyle/>
        <a:p>
          <a:endParaRPr lang="uk-UA"/>
        </a:p>
      </dgm:t>
    </dgm:pt>
    <dgm:pt modelId="{50C57832-F507-4099-8D95-08C6B3801C50}" type="sibTrans" cxnId="{3A1B4837-4E04-44AD-8131-0C7BBF4B245C}">
      <dgm:prSet/>
      <dgm:spPr/>
      <dgm:t>
        <a:bodyPr/>
        <a:lstStyle/>
        <a:p>
          <a:endParaRPr lang="uk-UA"/>
        </a:p>
      </dgm:t>
    </dgm:pt>
    <dgm:pt modelId="{3B736CED-6688-4E57-A6D5-59E54C22B216}">
      <dgm:prSet phldrT="[Текст]"/>
      <dgm:spPr/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DAB2ABD2-A6AC-4E09-BD67-677ED8ABC6AE}" type="parTrans" cxnId="{F17BF8FE-718E-4403-AAD7-077C7584721F}">
      <dgm:prSet/>
      <dgm:spPr/>
      <dgm:t>
        <a:bodyPr/>
        <a:lstStyle/>
        <a:p>
          <a:endParaRPr lang="uk-UA"/>
        </a:p>
      </dgm:t>
    </dgm:pt>
    <dgm:pt modelId="{406BC9E5-C06C-4AE0-8C0D-FC573A7FC1CF}" type="sibTrans" cxnId="{F17BF8FE-718E-4403-AAD7-077C7584721F}">
      <dgm:prSet/>
      <dgm:spPr/>
      <dgm:t>
        <a:bodyPr/>
        <a:lstStyle/>
        <a:p>
          <a:endParaRPr lang="uk-UA"/>
        </a:p>
      </dgm:t>
    </dgm:pt>
    <dgm:pt modelId="{4F7E8FE3-151C-4DE7-BAF9-17FB0334A3B0}">
      <dgm:prSet phldrT="[Текст]"/>
      <dgm:spPr/>
      <dgm:t>
        <a:bodyPr/>
        <a:lstStyle/>
        <a:p>
          <a:r>
            <a:rPr lang="uk-UA" dirty="0" smtClean="0"/>
            <a:t>ріст педагогічної майстерності вчителів, вихователів і керівників закладів освіти.</a:t>
          </a:r>
          <a:endParaRPr lang="uk-UA" dirty="0"/>
        </a:p>
      </dgm:t>
    </dgm:pt>
    <dgm:pt modelId="{25ACC7F3-5F66-4F80-A61B-F2F9475061B9}" type="parTrans" cxnId="{952A98A8-6EF9-4026-8F96-253F0E8C3890}">
      <dgm:prSet/>
      <dgm:spPr/>
      <dgm:t>
        <a:bodyPr/>
        <a:lstStyle/>
        <a:p>
          <a:endParaRPr lang="uk-UA"/>
        </a:p>
      </dgm:t>
    </dgm:pt>
    <dgm:pt modelId="{8DD77E3E-522B-45DB-A984-8AE9F5E9F228}" type="sibTrans" cxnId="{952A98A8-6EF9-4026-8F96-253F0E8C3890}">
      <dgm:prSet/>
      <dgm:spPr/>
      <dgm:t>
        <a:bodyPr/>
        <a:lstStyle/>
        <a:p>
          <a:endParaRPr lang="uk-UA"/>
        </a:p>
      </dgm:t>
    </dgm:pt>
    <dgm:pt modelId="{B868E3F7-13FD-4DE4-BB9E-8B1A98962587}" type="pres">
      <dgm:prSet presAssocID="{123AA82E-5557-4F7D-9B67-50C43D33EC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AA0735B-6853-469E-A3D0-6A09F601652E}" type="pres">
      <dgm:prSet presAssocID="{CD0DCCCA-A195-457F-8F94-FD58D5A2BA67}" presName="composite" presStyleCnt="0"/>
      <dgm:spPr/>
    </dgm:pt>
    <dgm:pt modelId="{0E099002-5557-4141-93CE-B97271BF5FBC}" type="pres">
      <dgm:prSet presAssocID="{CD0DCCCA-A195-457F-8F94-FD58D5A2BA6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03881F-CDFB-4A76-9AA9-083464A1D188}" type="pres">
      <dgm:prSet presAssocID="{CD0DCCCA-A195-457F-8F94-FD58D5A2BA6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2C42B0-F80F-4D7C-BC2F-FD80BA9AFF72}" type="pres">
      <dgm:prSet presAssocID="{D4760FF5-90EC-47E5-A503-9A7F74646C60}" presName="sp" presStyleCnt="0"/>
      <dgm:spPr/>
    </dgm:pt>
    <dgm:pt modelId="{4B87A9D6-EE3C-41FF-A2B9-D426624E0D6B}" type="pres">
      <dgm:prSet presAssocID="{8924B26C-28C7-4F53-9B17-7F6ED8250287}" presName="composite" presStyleCnt="0"/>
      <dgm:spPr/>
    </dgm:pt>
    <dgm:pt modelId="{E5A7E7E9-E208-45FE-A24E-09BC21276632}" type="pres">
      <dgm:prSet presAssocID="{8924B26C-28C7-4F53-9B17-7F6ED825028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413A13-864C-46A6-BDB5-F06E6FBECBCE}" type="pres">
      <dgm:prSet presAssocID="{8924B26C-28C7-4F53-9B17-7F6ED825028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53B3D9-0F0C-45E8-A99C-21C4FC64763D}" type="pres">
      <dgm:prSet presAssocID="{1BA99F95-BFEE-40C5-934E-4606E5E271AF}" presName="sp" presStyleCnt="0"/>
      <dgm:spPr/>
    </dgm:pt>
    <dgm:pt modelId="{7BE568D6-7742-40A1-B1F9-8224D9038D92}" type="pres">
      <dgm:prSet presAssocID="{3B736CED-6688-4E57-A6D5-59E54C22B216}" presName="composite" presStyleCnt="0"/>
      <dgm:spPr/>
    </dgm:pt>
    <dgm:pt modelId="{547016D0-6B72-4645-A26D-20318227C5D9}" type="pres">
      <dgm:prSet presAssocID="{3B736CED-6688-4E57-A6D5-59E54C22B21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063C4D-E7AA-4C56-820E-9FF56A93FF03}" type="pres">
      <dgm:prSet presAssocID="{3B736CED-6688-4E57-A6D5-59E54C22B21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A7A5349-1A74-4BB9-998A-FFF9088B4737}" type="presOf" srcId="{123AA82E-5557-4F7D-9B67-50C43D33EC5E}" destId="{B868E3F7-13FD-4DE4-BB9E-8B1A98962587}" srcOrd="0" destOrd="0" presId="urn:microsoft.com/office/officeart/2005/8/layout/chevron2"/>
    <dgm:cxn modelId="{C3C0F4EB-AF4F-4CAF-AC1F-F54641484B78}" srcId="{CD0DCCCA-A195-457F-8F94-FD58D5A2BA67}" destId="{F67260CB-C007-4FE1-AD1F-15CBE202C0E7}" srcOrd="0" destOrd="0" parTransId="{4BAD22EF-73BC-496F-9772-A85ECED96E86}" sibTransId="{E8AAA23B-D23B-420B-B8C9-4C6720C72171}"/>
    <dgm:cxn modelId="{413D9ABA-FDEE-4C63-8E73-50FE9A2F6E5D}" type="presOf" srcId="{3B736CED-6688-4E57-A6D5-59E54C22B216}" destId="{547016D0-6B72-4645-A26D-20318227C5D9}" srcOrd="0" destOrd="0" presId="urn:microsoft.com/office/officeart/2005/8/layout/chevron2"/>
    <dgm:cxn modelId="{68AF6FC0-2F21-453F-B7C3-71EA6C8AD279}" type="presOf" srcId="{F67260CB-C007-4FE1-AD1F-15CBE202C0E7}" destId="{A603881F-CDFB-4A76-9AA9-083464A1D188}" srcOrd="0" destOrd="0" presId="urn:microsoft.com/office/officeart/2005/8/layout/chevron2"/>
    <dgm:cxn modelId="{F17BF8FE-718E-4403-AAD7-077C7584721F}" srcId="{123AA82E-5557-4F7D-9B67-50C43D33EC5E}" destId="{3B736CED-6688-4E57-A6D5-59E54C22B216}" srcOrd="2" destOrd="0" parTransId="{DAB2ABD2-A6AC-4E09-BD67-677ED8ABC6AE}" sibTransId="{406BC9E5-C06C-4AE0-8C0D-FC573A7FC1CF}"/>
    <dgm:cxn modelId="{3A1B4837-4E04-44AD-8131-0C7BBF4B245C}" srcId="{8924B26C-28C7-4F53-9B17-7F6ED8250287}" destId="{2D9691AE-F4DF-4A0F-A836-042A40113152}" srcOrd="0" destOrd="0" parTransId="{EC388F12-BF00-4269-948C-9D6140873C71}" sibTransId="{50C57832-F507-4099-8D95-08C6B3801C50}"/>
    <dgm:cxn modelId="{952A98A8-6EF9-4026-8F96-253F0E8C3890}" srcId="{3B736CED-6688-4E57-A6D5-59E54C22B216}" destId="{4F7E8FE3-151C-4DE7-BAF9-17FB0334A3B0}" srcOrd="0" destOrd="0" parTransId="{25ACC7F3-5F66-4F80-A61B-F2F9475061B9}" sibTransId="{8DD77E3E-522B-45DB-A984-8AE9F5E9F228}"/>
    <dgm:cxn modelId="{71DC4A60-D1FD-4073-9C69-5F025B4E51B6}" srcId="{123AA82E-5557-4F7D-9B67-50C43D33EC5E}" destId="{CD0DCCCA-A195-457F-8F94-FD58D5A2BA67}" srcOrd="0" destOrd="0" parTransId="{2ABE2C7A-8965-45E7-B2E2-B6C0A82D086C}" sibTransId="{D4760FF5-90EC-47E5-A503-9A7F74646C60}"/>
    <dgm:cxn modelId="{20D75021-9E98-4F2A-AEC3-8AD139C3D710}" type="presOf" srcId="{2D9691AE-F4DF-4A0F-A836-042A40113152}" destId="{7F413A13-864C-46A6-BDB5-F06E6FBECBCE}" srcOrd="0" destOrd="0" presId="urn:microsoft.com/office/officeart/2005/8/layout/chevron2"/>
    <dgm:cxn modelId="{467585BF-C77C-4FBB-9D3E-C9A025EA5E6E}" type="presOf" srcId="{4F7E8FE3-151C-4DE7-BAF9-17FB0334A3B0}" destId="{7C063C4D-E7AA-4C56-820E-9FF56A93FF03}" srcOrd="0" destOrd="0" presId="urn:microsoft.com/office/officeart/2005/8/layout/chevron2"/>
    <dgm:cxn modelId="{AFE08F2F-FF62-4DA4-8DA4-040A00AB26F0}" type="presOf" srcId="{8924B26C-28C7-4F53-9B17-7F6ED8250287}" destId="{E5A7E7E9-E208-45FE-A24E-09BC21276632}" srcOrd="0" destOrd="0" presId="urn:microsoft.com/office/officeart/2005/8/layout/chevron2"/>
    <dgm:cxn modelId="{66683A87-A816-4A7F-B711-7EDC80E9D974}" type="presOf" srcId="{CD0DCCCA-A195-457F-8F94-FD58D5A2BA67}" destId="{0E099002-5557-4141-93CE-B97271BF5FBC}" srcOrd="0" destOrd="0" presId="urn:microsoft.com/office/officeart/2005/8/layout/chevron2"/>
    <dgm:cxn modelId="{18C08EE9-D57C-4BE4-9C66-B46519245627}" srcId="{123AA82E-5557-4F7D-9B67-50C43D33EC5E}" destId="{8924B26C-28C7-4F53-9B17-7F6ED8250287}" srcOrd="1" destOrd="0" parTransId="{947AC84D-60D3-46B6-88C8-B6A23F65AB7C}" sibTransId="{1BA99F95-BFEE-40C5-934E-4606E5E271AF}"/>
    <dgm:cxn modelId="{36458EEF-465A-4183-BBDB-43D786C9D1F5}" type="presParOf" srcId="{B868E3F7-13FD-4DE4-BB9E-8B1A98962587}" destId="{2AA0735B-6853-469E-A3D0-6A09F601652E}" srcOrd="0" destOrd="0" presId="urn:microsoft.com/office/officeart/2005/8/layout/chevron2"/>
    <dgm:cxn modelId="{3E97519A-6C92-42DA-8351-F5C33E4D2761}" type="presParOf" srcId="{2AA0735B-6853-469E-A3D0-6A09F601652E}" destId="{0E099002-5557-4141-93CE-B97271BF5FBC}" srcOrd="0" destOrd="0" presId="urn:microsoft.com/office/officeart/2005/8/layout/chevron2"/>
    <dgm:cxn modelId="{9C17052D-E732-4BFC-8184-2274327F668B}" type="presParOf" srcId="{2AA0735B-6853-469E-A3D0-6A09F601652E}" destId="{A603881F-CDFB-4A76-9AA9-083464A1D188}" srcOrd="1" destOrd="0" presId="urn:microsoft.com/office/officeart/2005/8/layout/chevron2"/>
    <dgm:cxn modelId="{F7444330-6469-4938-BE84-831FD597682C}" type="presParOf" srcId="{B868E3F7-13FD-4DE4-BB9E-8B1A98962587}" destId="{962C42B0-F80F-4D7C-BC2F-FD80BA9AFF72}" srcOrd="1" destOrd="0" presId="urn:microsoft.com/office/officeart/2005/8/layout/chevron2"/>
    <dgm:cxn modelId="{72D3B266-294A-4197-BFC7-1A6C8306CC56}" type="presParOf" srcId="{B868E3F7-13FD-4DE4-BB9E-8B1A98962587}" destId="{4B87A9D6-EE3C-41FF-A2B9-D426624E0D6B}" srcOrd="2" destOrd="0" presId="urn:microsoft.com/office/officeart/2005/8/layout/chevron2"/>
    <dgm:cxn modelId="{ACBD3E5B-57B9-49EF-AFEA-94C59AEE1A39}" type="presParOf" srcId="{4B87A9D6-EE3C-41FF-A2B9-D426624E0D6B}" destId="{E5A7E7E9-E208-45FE-A24E-09BC21276632}" srcOrd="0" destOrd="0" presId="urn:microsoft.com/office/officeart/2005/8/layout/chevron2"/>
    <dgm:cxn modelId="{5BF3AF8B-6552-47D4-BDD5-71BD1AAE5E7C}" type="presParOf" srcId="{4B87A9D6-EE3C-41FF-A2B9-D426624E0D6B}" destId="{7F413A13-864C-46A6-BDB5-F06E6FBECBCE}" srcOrd="1" destOrd="0" presId="urn:microsoft.com/office/officeart/2005/8/layout/chevron2"/>
    <dgm:cxn modelId="{5EA92D67-C817-45C6-A281-A5CBE4FD1CE7}" type="presParOf" srcId="{B868E3F7-13FD-4DE4-BB9E-8B1A98962587}" destId="{0D53B3D9-0F0C-45E8-A99C-21C4FC64763D}" srcOrd="3" destOrd="0" presId="urn:microsoft.com/office/officeart/2005/8/layout/chevron2"/>
    <dgm:cxn modelId="{1348130C-C986-4C38-98E7-39BB70B25052}" type="presParOf" srcId="{B868E3F7-13FD-4DE4-BB9E-8B1A98962587}" destId="{7BE568D6-7742-40A1-B1F9-8224D9038D92}" srcOrd="4" destOrd="0" presId="urn:microsoft.com/office/officeart/2005/8/layout/chevron2"/>
    <dgm:cxn modelId="{8A9454D8-9A14-4672-9305-9BD875C3C0D5}" type="presParOf" srcId="{7BE568D6-7742-40A1-B1F9-8224D9038D92}" destId="{547016D0-6B72-4645-A26D-20318227C5D9}" srcOrd="0" destOrd="0" presId="urn:microsoft.com/office/officeart/2005/8/layout/chevron2"/>
    <dgm:cxn modelId="{243EBA28-EDC6-41CB-A9BD-7AFF794A6081}" type="presParOf" srcId="{7BE568D6-7742-40A1-B1F9-8224D9038D92}" destId="{7C063C4D-E7AA-4C56-820E-9FF56A93FF03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89ABC-68EF-4CDE-A044-7340DD4BFF8E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C9DD8-B4AD-4283-BB58-FEEDD42E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768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0E6E3-A07B-4A7D-A32C-7838530640B6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F026F-9D28-4418-9540-F205D1ED0E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87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F026F-9D28-4418-9540-F205D1ED0E1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F026F-9D28-4418-9540-F205D1ED0E1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693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000" dirty="0" smtClean="0">
                <a:solidFill>
                  <a:srgbClr val="FFFF00"/>
                </a:solidFill>
                <a:latin typeface="Arial Black" pitchFamily="34" charset="0"/>
              </a:rPr>
              <a:t>ГОТОВНІСТЬ ВЧИТЕЛЯ </a:t>
            </a:r>
          </a:p>
          <a:p>
            <a:pPr algn="ctr">
              <a:buNone/>
            </a:pPr>
            <a:r>
              <a:rPr lang="uk-UA" sz="4000" dirty="0" smtClean="0">
                <a:solidFill>
                  <a:srgbClr val="FFFF00"/>
                </a:solidFill>
                <a:latin typeface="Arial Black" pitchFamily="34" charset="0"/>
              </a:rPr>
              <a:t>ДО ІННОВАЦІЙНОЇ ДІЯЛЬНОСТІ</a:t>
            </a:r>
            <a:endParaRPr lang="uk-UA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22529" name="Picture 1" descr="C:\Users\vip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643314"/>
            <a:ext cx="4500593" cy="2984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035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професійні уміння педагога, які засвідчують свідоме оволодіння інноваційною діяльністю: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- гностичні (уміння здобувати, поповнювати і розширювати свої знання, вивчати особистість дитини і себе); </a:t>
            </a:r>
          </a:p>
          <a:p>
            <a:r>
              <a:rPr lang="uk-UA" dirty="0" smtClean="0"/>
              <a:t>– проектувальні (здатність планувати навчальний процес відповідно до цілей навчання, психологічних закономірностей, оптимальних видів, методів, прийомів професійної діяльності; уміння планувати позакласну роботу); </a:t>
            </a:r>
          </a:p>
          <a:p>
            <a:r>
              <a:rPr lang="uk-UA" dirty="0" smtClean="0"/>
              <a:t>– конструктивні (уміння обирати оптимальні прийоми і способи навчання, форми роботи, відбирати і дозувати навчальний матеріал, оптимально керувати процесом учіння);</a:t>
            </a:r>
          </a:p>
          <a:p>
            <a:r>
              <a:rPr lang="uk-UA" dirty="0" smtClean="0"/>
              <a:t> – організаційні (здатність організовувати свою діяльність і діяльність дітей відповідно до цілей навчально-виховного процесу); </a:t>
            </a:r>
          </a:p>
          <a:p>
            <a:r>
              <a:rPr lang="uk-UA" dirty="0" smtClean="0"/>
              <a:t>– комунікативні (уміння використовувати різні механізми формування міжособистісних взаємин учасників педагогічного процесу, застосовувати техніку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</a:rPr>
              <a:t>основні труднощі, пов’язані із засвоєнням педагогічних нововведень,</a:t>
            </a:r>
            <a:endParaRPr lang="ru-RU" sz="28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uk-UA" dirty="0" err="1" smtClean="0"/>
              <a:t>нерозробленість</a:t>
            </a:r>
            <a:r>
              <a:rPr lang="uk-UA" dirty="0" smtClean="0"/>
              <a:t> механізму реалізації педагогічної інновації в конкретному навчальному закладі;</a:t>
            </a:r>
            <a:endParaRPr lang="uk-UA" sz="2400" dirty="0" smtClean="0"/>
          </a:p>
          <a:p>
            <a:pPr lvl="1"/>
            <a:r>
              <a:rPr lang="uk-UA" dirty="0" smtClean="0"/>
              <a:t>відсутність необхідного навчально-методичного забезпечення;</a:t>
            </a:r>
            <a:endParaRPr lang="uk-UA" sz="2400" dirty="0" smtClean="0"/>
          </a:p>
          <a:p>
            <a:pPr lvl="1"/>
            <a:r>
              <a:rPr lang="uk-UA" dirty="0" smtClean="0"/>
              <a:t>недостатня поінформованість вчителів з проблем організації і проведення інноваційної діяльності;</a:t>
            </a:r>
            <a:endParaRPr lang="uk-UA" sz="2400" dirty="0" smtClean="0"/>
          </a:p>
          <a:p>
            <a:pPr lvl="1"/>
            <a:r>
              <a:rPr lang="uk-UA" dirty="0" smtClean="0"/>
              <a:t>відсутність сертифікованих критеріїв оцінки ефективності даної роботи;</a:t>
            </a:r>
            <a:endParaRPr lang="uk-UA" sz="2400" dirty="0" smtClean="0"/>
          </a:p>
          <a:p>
            <a:pPr lvl="1"/>
            <a:r>
              <a:rPr lang="uk-UA" dirty="0" smtClean="0"/>
              <a:t>велике навантаження педагогів навчальною та іншими видами діяльності;</a:t>
            </a:r>
            <a:endParaRPr lang="uk-UA" sz="2400" dirty="0" smtClean="0"/>
          </a:p>
          <a:p>
            <a:pPr lvl="1"/>
            <a:r>
              <a:rPr lang="uk-UA" dirty="0" smtClean="0"/>
              <a:t>обмеженість ресурсів та інші.</a:t>
            </a:r>
            <a:endParaRPr lang="uk-UA" sz="24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7107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b="1" dirty="0" smtClean="0">
                <a:solidFill>
                  <a:srgbClr val="FFFF00"/>
                </a:solidFill>
              </a:rPr>
              <a:t>Структура готовності до інноваційної діяльності</a:t>
            </a:r>
            <a:r>
              <a:rPr lang="uk-UA" b="1" dirty="0" smtClean="0"/>
              <a:t>	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Мотиваційно-орієнтаційний</a:t>
            </a:r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компонент</a:t>
            </a:r>
            <a:endParaRPr lang="uk-UA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характер ставлення до інноваційної діяльності;</a:t>
            </a: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направленість особистості педагога;</a:t>
            </a: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наявність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„моделі”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даної діяльності тощо.</a:t>
            </a:r>
          </a:p>
          <a:p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Змістовно-операційний</a:t>
            </a:r>
            <a:b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компонент</a:t>
            </a:r>
            <a:endParaRPr lang="uk-UA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рівні системних знань;</a:t>
            </a: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технологічність;</a:t>
            </a: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володіння навичками здійсненні даної діяльності (досвід).</a:t>
            </a:r>
          </a:p>
          <a:p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Оцінно-рефлексивний</a:t>
            </a:r>
            <a:b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uk-UA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компонент</a:t>
            </a:r>
            <a:endParaRPr lang="uk-UA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самооцінка своєї готовності до здійснення інноваційної діяльності;</a:t>
            </a:r>
          </a:p>
          <a:p>
            <a:pPr lvl="0"/>
            <a:r>
              <a:rPr lang="uk-UA" dirty="0" err="1" smtClean="0">
                <a:latin typeface="Arial" pitchFamily="34" charset="0"/>
                <a:cs typeface="Arial" pitchFamily="34" charset="0"/>
              </a:rPr>
              <a:t>самокорекція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самоаналіз.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Структура готовності вчителя до інноваційної діяльності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професійна придатність;</a:t>
            </a:r>
          </a:p>
          <a:p>
            <a:pPr lvl="0"/>
            <a:r>
              <a:rPr lang="uk-UA" dirty="0" smtClean="0"/>
              <a:t>професійна підготовленість;</a:t>
            </a:r>
          </a:p>
          <a:p>
            <a:pPr lvl="0"/>
            <a:r>
              <a:rPr lang="uk-UA" dirty="0" smtClean="0"/>
              <a:t>особистісні характеристики вчителя;</a:t>
            </a:r>
          </a:p>
          <a:p>
            <a:r>
              <a:rPr lang="uk-UA" dirty="0" smtClean="0"/>
              <a:t>професійна компетентність педагога.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k-UA" dirty="0"/>
          </a:p>
        </p:txBody>
      </p:sp>
      <p:pic>
        <p:nvPicPr>
          <p:cNvPr id="6" name="Picture 1" descr="C:\Users\vip\Desktop\вчителька і дитин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071942"/>
            <a:ext cx="3857651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Рівні готовності вчителя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Інтуїтивний ( </a:t>
            </a:r>
            <a:r>
              <a:rPr lang="uk-UA" dirty="0" err="1" smtClean="0"/>
              <a:t>ставлнення</a:t>
            </a:r>
            <a:r>
              <a:rPr lang="uk-UA" dirty="0" smtClean="0"/>
              <a:t> до інновацій як </a:t>
            </a:r>
            <a:r>
              <a:rPr lang="uk-UA" dirty="0" err="1" smtClean="0"/>
              <a:t>як</a:t>
            </a:r>
            <a:r>
              <a:rPr lang="uk-UA" dirty="0" smtClean="0"/>
              <a:t> альтернативи традиційних технологій);</a:t>
            </a:r>
          </a:p>
          <a:p>
            <a:r>
              <a:rPr lang="uk-UA" dirty="0" smtClean="0"/>
              <a:t>Репродуктивний (ситуативне використання інновацій);</a:t>
            </a:r>
          </a:p>
          <a:p>
            <a:r>
              <a:rPr lang="uk-UA" dirty="0" smtClean="0"/>
              <a:t>Пошуковий (внесення новизни у досвід);</a:t>
            </a:r>
          </a:p>
          <a:p>
            <a:r>
              <a:rPr lang="uk-UA" dirty="0" smtClean="0"/>
              <a:t>Творчий ( створення власних технологій)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200" dirty="0" smtClean="0">
                <a:solidFill>
                  <a:srgbClr val="FFFF00"/>
                </a:solidFill>
              </a:rPr>
              <a:t>Готовність вчителя до інноваційної діяльності (за твердженням Касянової О.М.) характеризується наступними показниками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-</a:t>
            </a:r>
            <a:r>
              <a:rPr lang="uk-UA" i="1" dirty="0" smtClean="0"/>
              <a:t> </a:t>
            </a:r>
            <a:r>
              <a:rPr lang="uk-UA" dirty="0" smtClean="0"/>
              <a:t>здатність до самоорганізації;</a:t>
            </a:r>
          </a:p>
          <a:p>
            <a:r>
              <a:rPr lang="uk-UA" dirty="0" smtClean="0"/>
              <a:t>- здатність до самоаналізу, рефлексії;</a:t>
            </a:r>
          </a:p>
          <a:p>
            <a:r>
              <a:rPr lang="uk-UA" dirty="0" smtClean="0"/>
              <a:t>- здатність відмовитися від стереотипів педагогічного мислення;</a:t>
            </a:r>
          </a:p>
          <a:p>
            <a:r>
              <a:rPr lang="uk-UA" dirty="0" smtClean="0"/>
              <a:t>- прагнення до творчих досягнень;</a:t>
            </a:r>
          </a:p>
          <a:p>
            <a:r>
              <a:rPr lang="uk-UA" dirty="0" smtClean="0"/>
              <a:t>- критичність мислення, здатність до оціночних суджень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інноваційна діяльність може розгортатися за однією із таких моделей 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1.Нововведення за типом </a:t>
            </a:r>
            <a:r>
              <a:rPr lang="uk-UA" dirty="0" err="1" smtClean="0"/>
              <a:t>„Наказ”</a:t>
            </a:r>
            <a:endParaRPr lang="uk-UA" dirty="0" smtClean="0"/>
          </a:p>
          <a:p>
            <a:r>
              <a:rPr lang="uk-UA" dirty="0" smtClean="0"/>
              <a:t>	2. Нововведення за типом </a:t>
            </a:r>
            <a:r>
              <a:rPr lang="uk-UA" dirty="0" err="1" smtClean="0"/>
              <a:t>„Щеплення”</a:t>
            </a:r>
            <a:endParaRPr lang="uk-UA" dirty="0" smtClean="0"/>
          </a:p>
          <a:p>
            <a:r>
              <a:rPr lang="uk-UA" dirty="0" smtClean="0"/>
              <a:t>	3. Класичне </a:t>
            </a:r>
            <a:r>
              <a:rPr lang="uk-UA" dirty="0" err="1" smtClean="0"/>
              <a:t>„Впровадження”</a:t>
            </a:r>
            <a:endParaRPr lang="uk-UA" dirty="0" smtClean="0"/>
          </a:p>
          <a:p>
            <a:r>
              <a:rPr lang="uk-UA" dirty="0" smtClean="0"/>
              <a:t>	4. Нововведення за типом </a:t>
            </a:r>
            <a:r>
              <a:rPr lang="uk-UA" dirty="0" err="1" smtClean="0"/>
              <a:t>„Зрощування”</a:t>
            </a:r>
            <a:r>
              <a:rPr lang="uk-UA" dirty="0" smtClean="0"/>
              <a:t> </a:t>
            </a:r>
          </a:p>
          <a:p>
            <a:r>
              <a:rPr lang="uk-UA" dirty="0" smtClean="0"/>
              <a:t>	5. Інноваційна діяльність за типом </a:t>
            </a:r>
            <a:r>
              <a:rPr lang="uk-UA" dirty="0" err="1" smtClean="0"/>
              <a:t>„Вирощування”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побудова </a:t>
            </a:r>
            <a:r>
              <a:rPr lang="uk-UA" i="1" dirty="0" smtClean="0">
                <a:solidFill>
                  <a:srgbClr val="FFFF00"/>
                </a:solidFill>
              </a:rPr>
              <a:t>індивідуально орієнтованої траєкторії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Ознайомлення з існуючими моделями змісту і структури інноваційної діяльності вчителя.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Вивчення стану готовності конкретних категорій/груп учителів до інноваційної діяльності.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Розробка плану підготовки вчителя до інновацій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Відпрацювання дидактичного забезпечення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Вивчення досвіду підготовки вчителя до інновацій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Уточнення навчальних програм, планів, коригування технології організації та проведення підготовки вчителів до освоєння інновацій.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Діагностика досягнутого рівня сформованість готовності вчителів до інноваційної діяльності за результатами навчання.</a:t>
            </a:r>
          </a:p>
          <a:p>
            <a:pPr lvl="0"/>
            <a:r>
              <a:rPr lang="uk-UA" sz="1800" dirty="0" smtClean="0">
                <a:latin typeface="Arial" pitchFamily="34" charset="0"/>
                <a:cs typeface="Arial" pitchFamily="34" charset="0"/>
              </a:rPr>
              <a:t>Створення інноваційного освітнього середовища</a:t>
            </a:r>
          </a:p>
          <a:p>
            <a:r>
              <a:rPr lang="uk-UA" sz="1800" dirty="0" smtClean="0">
                <a:latin typeface="Arial" pitchFamily="34" charset="0"/>
                <a:cs typeface="Arial" pitchFamily="34" charset="0"/>
              </a:rPr>
              <a:t>Стимулювання та організаційно-методичне забезпечення інноваційної діяльності окремих учителів-новаторів</a:t>
            </a:r>
            <a:endParaRPr lang="uk-UA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критерії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готовності</a:t>
            </a:r>
            <a:r>
              <a:rPr lang="ru-RU" dirty="0" smtClean="0">
                <a:solidFill>
                  <a:srgbClr val="FFFF00"/>
                </a:solidFill>
              </a:rPr>
              <a:t> педагога до </a:t>
            </a:r>
            <a:r>
              <a:rPr lang="ru-RU" dirty="0" err="1" smtClean="0">
                <a:solidFill>
                  <a:srgbClr val="FFFF00"/>
                </a:solidFill>
              </a:rPr>
              <a:t>інноваційної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діяльності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усвідомлення необхідності в інноваційній діяльності, готовності до творчої діяльності з нововведень у школі; </a:t>
            </a:r>
          </a:p>
          <a:p>
            <a:r>
              <a:rPr lang="uk-UA" dirty="0" smtClean="0"/>
              <a:t> упевненість в тому, що нововведення призведе до позитивних результатів; </a:t>
            </a:r>
          </a:p>
          <a:p>
            <a:r>
              <a:rPr lang="uk-UA" dirty="0" smtClean="0"/>
              <a:t> узгодженість особистих цілей з інноваційною діяльністю; </a:t>
            </a:r>
          </a:p>
          <a:p>
            <a:r>
              <a:rPr lang="uk-UA" dirty="0" smtClean="0"/>
              <a:t> готовність до подолання творчих невдач; </a:t>
            </a:r>
          </a:p>
          <a:p>
            <a:r>
              <a:rPr lang="uk-UA" dirty="0" smtClean="0"/>
              <a:t> рівень технологічної готовності до виконання інноваційної діяльності, позитивна оцінка власного попереднього досвіду в світлі інноваційної діяльності; </a:t>
            </a:r>
          </a:p>
          <a:p>
            <a:r>
              <a:rPr lang="uk-UA" dirty="0" smtClean="0"/>
              <a:t> здатність до професійної рефлексії (В. Сластьонін)</a:t>
            </a: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857364"/>
          </a:xfrm>
        </p:spPr>
        <p:txBody>
          <a:bodyPr>
            <a:normAutofit/>
          </a:bodyPr>
          <a:lstStyle/>
          <a:p>
            <a:r>
              <a:rPr lang="uk-UA" sz="1800" b="1" dirty="0" smtClean="0">
                <a:latin typeface="Arial" pitchFamily="34" charset="0"/>
                <a:cs typeface="Arial" pitchFamily="34" charset="0"/>
              </a:rPr>
              <a:t>Перетворення  наукових істин у живий досвід – найскладніша сфера дотикання науки до практики </a:t>
            </a:r>
            <a:br>
              <a:rPr lang="uk-UA" sz="1800" b="1" dirty="0" smtClean="0">
                <a:latin typeface="Arial" pitchFamily="34" charset="0"/>
                <a:cs typeface="Arial" pitchFamily="34" charset="0"/>
              </a:rPr>
            </a:br>
            <a:r>
              <a:rPr lang="uk-UA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В.Сухомлинський)</a:t>
            </a:r>
            <a:br>
              <a:rPr lang="uk-UA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endParaRPr lang="uk-UA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 descr="C:\Users\vip\Desktop\вчитель і ниж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85991"/>
            <a:ext cx="5643602" cy="3929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10 проблем впровадження інновацій:</a:t>
            </a:r>
            <a:br>
              <a:rPr lang="uk-UA" dirty="0" smtClean="0"/>
            </a:br>
            <a:r>
              <a:rPr lang="uk-UA" dirty="0" smtClean="0"/>
              <a:t>(І.П.Підласий)</a:t>
            </a:r>
            <a:endParaRPr lang="uk-UA" dirty="0"/>
          </a:p>
        </p:txBody>
      </p:sp>
      <p:pic>
        <p:nvPicPr>
          <p:cNvPr id="43010" name="Picture 2" descr="C:\Users\vip\Desktop\картинк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81750" y="5129212"/>
            <a:ext cx="2762250" cy="17287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1357298"/>
            <a:ext cx="72152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1.Слабке з'єднання практики з наукою. </a:t>
            </a:r>
          </a:p>
          <a:p>
            <a:r>
              <a:rPr lang="uk-UA" sz="2400" dirty="0" smtClean="0"/>
              <a:t>2. Некоректна психологізація. </a:t>
            </a:r>
          </a:p>
          <a:p>
            <a:r>
              <a:rPr lang="uk-UA" sz="2400" dirty="0" smtClean="0"/>
              <a:t>3. Порушення педагогічних принципів. </a:t>
            </a:r>
          </a:p>
          <a:p>
            <a:r>
              <a:rPr lang="uk-UA" sz="2400" dirty="0" smtClean="0"/>
              <a:t>4. Неправильна мотивація навчання.</a:t>
            </a:r>
          </a:p>
          <a:p>
            <a:r>
              <a:rPr lang="uk-UA" sz="2400" dirty="0" smtClean="0"/>
              <a:t> 5. Змішування головного і другорядного. </a:t>
            </a:r>
          </a:p>
          <a:p>
            <a:r>
              <a:rPr lang="uk-UA" sz="2400" dirty="0" smtClean="0"/>
              <a:t>6. Нееластичність, негнучкість технологій. </a:t>
            </a:r>
          </a:p>
          <a:p>
            <a:r>
              <a:rPr lang="uk-UA" sz="2400" dirty="0" smtClean="0"/>
              <a:t>7. Поганий розрахунок уроків. </a:t>
            </a:r>
          </a:p>
          <a:p>
            <a:r>
              <a:rPr lang="uk-UA" sz="2400" dirty="0" smtClean="0"/>
              <a:t>8. Недостатня діагностика. </a:t>
            </a:r>
          </a:p>
          <a:p>
            <a:r>
              <a:rPr lang="uk-UA" sz="2400" dirty="0" smtClean="0"/>
              <a:t>9. Штучне стимулювання. </a:t>
            </a:r>
          </a:p>
          <a:p>
            <a:r>
              <a:rPr lang="uk-UA" sz="2400" dirty="0" smtClean="0"/>
              <a:t>10. Неуважність до повсякденної оптимізації. </a:t>
            </a:r>
            <a:endParaRPr lang="uk-UA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Критерії оцінювання педагогічних технологій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Поділ  процесу на етапи;</a:t>
            </a:r>
          </a:p>
          <a:p>
            <a:r>
              <a:rPr lang="uk-UA" dirty="0" err="1" smtClean="0"/>
              <a:t>Алгоритмічність</a:t>
            </a:r>
            <a:r>
              <a:rPr lang="uk-UA" dirty="0" smtClean="0"/>
              <a:t>;</a:t>
            </a:r>
          </a:p>
          <a:p>
            <a:r>
              <a:rPr lang="uk-UA" dirty="0" smtClean="0"/>
              <a:t>Технологічна послідовність;</a:t>
            </a:r>
          </a:p>
          <a:p>
            <a:r>
              <a:rPr lang="uk-UA" dirty="0" smtClean="0"/>
              <a:t>Управління.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Критерії ефективності застосування технологій</a:t>
            </a:r>
            <a:r>
              <a:rPr lang="uk-UA" dirty="0" smtClean="0"/>
              <a:t>: </a:t>
            </a:r>
            <a:r>
              <a:rPr lang="uk-UA" dirty="0" smtClean="0">
                <a:solidFill>
                  <a:schemeClr val="tx1"/>
                </a:solidFill>
              </a:rPr>
              <a:t> засвоєння знань,самореалізація вчителя і учня, зміна стосунків, аналітичні</a:t>
            </a:r>
            <a:r>
              <a:rPr lang="uk-UA" dirty="0" smtClean="0"/>
              <a:t>сть та проблемність мислення.</a:t>
            </a:r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роботи з педагогами: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Семінари;</a:t>
            </a:r>
          </a:p>
          <a:p>
            <a:r>
              <a:rPr lang="uk-UA" dirty="0" smtClean="0"/>
              <a:t>Методичні практикуми;</a:t>
            </a:r>
          </a:p>
          <a:p>
            <a:r>
              <a:rPr lang="uk-UA" dirty="0" smtClean="0"/>
              <a:t>Рольові ігри;</a:t>
            </a:r>
          </a:p>
          <a:p>
            <a:r>
              <a:rPr lang="uk-UA" dirty="0" smtClean="0"/>
              <a:t> стажування; </a:t>
            </a:r>
          </a:p>
          <a:p>
            <a:r>
              <a:rPr lang="uk-UA" dirty="0" err="1" smtClean="0"/>
              <a:t>Коучінг</a:t>
            </a:r>
            <a:r>
              <a:rPr lang="uk-UA" dirty="0" smtClean="0"/>
              <a:t>;</a:t>
            </a:r>
          </a:p>
          <a:p>
            <a:r>
              <a:rPr lang="uk-UA" dirty="0" smtClean="0"/>
              <a:t>Тренінги;</a:t>
            </a:r>
          </a:p>
          <a:p>
            <a:r>
              <a:rPr lang="uk-UA" dirty="0" smtClean="0"/>
              <a:t>Вивчення педагогічного досвіду;</a:t>
            </a:r>
          </a:p>
          <a:p>
            <a:r>
              <a:rPr lang="uk-UA" dirty="0" smtClean="0"/>
              <a:t>Круглі столи;</a:t>
            </a:r>
          </a:p>
          <a:p>
            <a:r>
              <a:rPr lang="uk-UA" dirty="0" smtClean="0"/>
              <a:t>Психотехніки;</a:t>
            </a:r>
          </a:p>
          <a:p>
            <a:r>
              <a:rPr lang="uk-UA" dirty="0" smtClean="0"/>
              <a:t>Кейс-метод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Застереження: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Не копіювати західні взірці, не враховуючи реалій;</a:t>
            </a:r>
          </a:p>
          <a:p>
            <a:r>
              <a:rPr lang="uk-UA" dirty="0" smtClean="0"/>
              <a:t>Не допускати насильного впровадження інновацій;</a:t>
            </a:r>
          </a:p>
          <a:p>
            <a:r>
              <a:rPr lang="uk-UA" dirty="0" smtClean="0"/>
              <a:t>Не пропускати систему апробацій;</a:t>
            </a:r>
          </a:p>
          <a:p>
            <a:r>
              <a:rPr lang="uk-UA" dirty="0" smtClean="0"/>
              <a:t>Формувати мотивацію вчителя до інновацій</a:t>
            </a:r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uk-UA" dirty="0" err="1" smtClean="0"/>
              <a:t>Абульханова-Славская</a:t>
            </a:r>
            <a:r>
              <a:rPr lang="uk-UA" dirty="0" smtClean="0"/>
              <a:t> К. А. </a:t>
            </a:r>
            <a:r>
              <a:rPr lang="uk-UA" dirty="0" err="1" smtClean="0"/>
              <a:t>Деятельность</a:t>
            </a:r>
            <a:r>
              <a:rPr lang="uk-UA" dirty="0" smtClean="0"/>
              <a:t> и </a:t>
            </a:r>
            <a:r>
              <a:rPr lang="uk-UA" dirty="0" err="1" smtClean="0"/>
              <a:t>психология</a:t>
            </a:r>
            <a:r>
              <a:rPr lang="uk-UA" dirty="0" smtClean="0"/>
              <a:t> </a:t>
            </a:r>
            <a:r>
              <a:rPr lang="uk-UA" dirty="0" err="1" smtClean="0"/>
              <a:t>личности</a:t>
            </a:r>
            <a:r>
              <a:rPr lang="uk-UA" dirty="0" smtClean="0"/>
              <a:t> / К. А. </a:t>
            </a:r>
            <a:r>
              <a:rPr lang="uk-UA" dirty="0" err="1" smtClean="0"/>
              <a:t>Абульханова-Славская</a:t>
            </a:r>
            <a:r>
              <a:rPr lang="uk-UA" dirty="0" smtClean="0"/>
              <a:t>. – М. : Наука, 1980. – 334 с.</a:t>
            </a:r>
            <a:endParaRPr lang="uk-UA" dirty="0" smtClean="0"/>
          </a:p>
          <a:p>
            <a:pPr lvl="0"/>
            <a:r>
              <a:rPr lang="uk-UA" dirty="0" err="1" smtClean="0"/>
              <a:t>Дичківська</a:t>
            </a:r>
            <a:r>
              <a:rPr lang="uk-UA" dirty="0" smtClean="0"/>
              <a:t> І. М. Інноваційні педагогічні технології: навчальний посібник / І. М. </a:t>
            </a:r>
            <a:r>
              <a:rPr lang="uk-UA" dirty="0" err="1" smtClean="0"/>
              <a:t>Дичківська</a:t>
            </a:r>
            <a:r>
              <a:rPr lang="uk-UA" dirty="0" smtClean="0"/>
              <a:t>. – К. : </a:t>
            </a:r>
            <a:r>
              <a:rPr lang="uk-UA" dirty="0" err="1" smtClean="0"/>
              <a:t>Академвидав</a:t>
            </a:r>
            <a:r>
              <a:rPr lang="uk-UA" smtClean="0"/>
              <a:t>, 2004. </a:t>
            </a:r>
            <a:r>
              <a:rPr lang="uk-UA" smtClean="0"/>
              <a:t>– </a:t>
            </a:r>
            <a:r>
              <a:rPr lang="uk-UA" smtClean="0"/>
              <a:t>352</a:t>
            </a:r>
            <a:r>
              <a:rPr lang="uk-UA" smtClean="0"/>
              <a:t> с</a:t>
            </a:r>
            <a:r>
              <a:rPr lang="uk-UA" smtClean="0"/>
              <a:t>. </a:t>
            </a:r>
            <a:r>
              <a:rPr lang="uk-UA" dirty="0" smtClean="0"/>
              <a:t>– (Альма-матер). </a:t>
            </a:r>
          </a:p>
          <a:p>
            <a:pPr lvl="0"/>
            <a:r>
              <a:rPr lang="uk-UA" dirty="0" smtClean="0"/>
              <a:t> </a:t>
            </a:r>
            <a:r>
              <a:rPr lang="uk-UA" dirty="0" err="1" smtClean="0"/>
              <a:t>Дубасенюк</a:t>
            </a:r>
            <a:r>
              <a:rPr lang="uk-UA" dirty="0" smtClean="0"/>
              <a:t> А. О. Професійна підготовка майбутнього вчителя до педагогічної діяльності / А. О. </a:t>
            </a:r>
            <a:r>
              <a:rPr lang="uk-UA" dirty="0" err="1" smtClean="0"/>
              <a:t>Дубасенюк</a:t>
            </a:r>
            <a:r>
              <a:rPr lang="uk-UA" dirty="0" smtClean="0"/>
              <a:t>, Т. В. Семенюк, О. Є. Антонова. – Житомир : </a:t>
            </a:r>
            <a:r>
              <a:rPr lang="uk-UA" dirty="0" err="1" smtClean="0"/>
              <a:t>Житомир</a:t>
            </a:r>
            <a:r>
              <a:rPr lang="uk-UA" dirty="0" smtClean="0"/>
              <a:t>. </a:t>
            </a:r>
            <a:r>
              <a:rPr lang="uk-UA" dirty="0" err="1" smtClean="0"/>
              <a:t>держ</a:t>
            </a:r>
            <a:r>
              <a:rPr lang="uk-UA" dirty="0" smtClean="0"/>
              <a:t>. пед. ун-т, 2003. – 192 с.</a:t>
            </a:r>
          </a:p>
          <a:p>
            <a:pPr lvl="0"/>
            <a:r>
              <a:rPr lang="uk-UA" dirty="0" smtClean="0"/>
              <a:t> </a:t>
            </a:r>
            <a:r>
              <a:rPr lang="uk-UA" dirty="0" err="1" smtClean="0"/>
              <a:t>Дубасенюк</a:t>
            </a:r>
            <a:r>
              <a:rPr lang="uk-UA" dirty="0" smtClean="0"/>
              <a:t> А. О. Професійна підготовка майбутнього вчителя до педагогічної діяльності / А. О. </a:t>
            </a:r>
            <a:r>
              <a:rPr lang="uk-UA" dirty="0" err="1" smtClean="0"/>
              <a:t>Дубасенюк</a:t>
            </a:r>
            <a:r>
              <a:rPr lang="uk-UA" dirty="0" smtClean="0"/>
              <a:t>, Т. В. Семенюк, О. Є. Антонова. – Житомир : </a:t>
            </a:r>
            <a:r>
              <a:rPr lang="uk-UA" dirty="0" err="1" smtClean="0"/>
              <a:t>Житомир</a:t>
            </a:r>
            <a:r>
              <a:rPr lang="uk-UA" dirty="0" smtClean="0"/>
              <a:t>. </a:t>
            </a:r>
            <a:r>
              <a:rPr lang="uk-UA" dirty="0" err="1" smtClean="0"/>
              <a:t>держ</a:t>
            </a:r>
            <a:r>
              <a:rPr lang="uk-UA" dirty="0" smtClean="0"/>
              <a:t>. пед. ун-т, 2003. – 192 с.</a:t>
            </a:r>
          </a:p>
          <a:p>
            <a:pPr lvl="0"/>
            <a:r>
              <a:rPr lang="uk-UA" dirty="0" smtClean="0"/>
              <a:t>Козлова О.Г. Підготовка вчителя до інноваційної діяльності в системі післядипломної освіти. Дис. …канд. пед. наук: 13.00.01. − К., 1999. − 235 с.</a:t>
            </a:r>
          </a:p>
          <a:p>
            <a:pPr lvl="0"/>
            <a:r>
              <a:rPr lang="uk-UA" dirty="0" smtClean="0"/>
              <a:t>Паламарчук В. Педагогічні інновації і передовий педагогічний досвід // Післядипломна освіта в Україні. − 2003. − № 3. −30. С. 74-76.</a:t>
            </a:r>
          </a:p>
          <a:p>
            <a:pPr lvl="0"/>
            <a:r>
              <a:rPr lang="uk-UA" dirty="0" err="1" smtClean="0"/>
              <a:t>Онищук</a:t>
            </a:r>
            <a:r>
              <a:rPr lang="uk-UA" dirty="0" smtClean="0"/>
              <a:t> Л. </a:t>
            </a:r>
            <a:r>
              <a:rPr lang="uk-UA" dirty="0" err="1" smtClean="0"/>
              <a:t>Інноватика</a:t>
            </a:r>
            <a:r>
              <a:rPr lang="uk-UA" dirty="0" smtClean="0"/>
              <a:t> − істотна складова гуманістичної </a:t>
            </a:r>
            <a:r>
              <a:rPr lang="uk-UA" dirty="0" err="1" smtClean="0"/>
              <a:t>перадигми</a:t>
            </a:r>
            <a:r>
              <a:rPr lang="uk-UA" dirty="0" smtClean="0"/>
              <a:t> учіння // Шлях освіти. − 2002. № 2. − С. 13-16.</a:t>
            </a:r>
          </a:p>
          <a:p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4000" lvl="8" algn="ctr"/>
            <a:r>
              <a:rPr lang="uk-UA" sz="4400" dirty="0" smtClean="0"/>
              <a:t>ДЯКУЮ УВАГУ!</a:t>
            </a:r>
            <a:endParaRPr lang="uk-UA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27512"/>
            <a:ext cx="8686800" cy="8412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solidFill>
                  <a:srgbClr val="FFFF00"/>
                </a:solidFill>
              </a:rPr>
              <a:t>Вчитель інноваційної орієнтації</a:t>
            </a:r>
            <a:r>
              <a:rPr lang="uk-UA" sz="2000" dirty="0" smtClean="0">
                <a:solidFill>
                  <a:srgbClr val="FFFF00"/>
                </a:solidFill>
              </a:rPr>
              <a:t> − це особистість, здатна брати на себе відповідальність, вчасно враховувати ситуацію соціальних змін і є найбільш перспективним соціальним типом педагога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16016" y="2348880"/>
            <a:ext cx="4038600" cy="3777283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3000" b="1" dirty="0" smtClean="0"/>
              <a:t>Суть процесу</a:t>
            </a:r>
            <a:r>
              <a:rPr lang="uk-UA" sz="3000" dirty="0" smtClean="0"/>
              <a:t> формування готовності педагогів до інноваційної діяльності слід трактувати як зміну станів у розвитку готовності від нижчого до максимально можливого рівня в конкретних умовах.</a:t>
            </a:r>
          </a:p>
          <a:p>
            <a:pPr algn="ctr">
              <a:buFont typeface="Wingdings" pitchFamily="2" charset="2"/>
              <a:buChar char="v"/>
            </a:pP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інноваційна діяльність - це</a:t>
            </a:r>
            <a:r>
              <a:rPr lang="uk-UA" dirty="0" smtClean="0">
                <a:solidFill>
                  <a:srgbClr val="FFFF00"/>
                </a:solidFill>
              </a:rPr>
              <a:t>:</a:t>
            </a:r>
          </a:p>
          <a:p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створення нового;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найвищий ступінь педагогічної творчості;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діяльність з розробки, пошуку, освоєння й використання нововведень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4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10076" cy="4724400"/>
          </a:xfrm>
        </p:spPr>
        <p:txBody>
          <a:bodyPr>
            <a:normAutofit fontScale="25000" lnSpcReduction="20000"/>
          </a:bodyPr>
          <a:lstStyle/>
          <a:p>
            <a:r>
              <a:rPr lang="uk-UA" sz="9600" b="1" dirty="0" smtClean="0">
                <a:solidFill>
                  <a:srgbClr val="FFFF00"/>
                </a:solidFill>
                <a:cs typeface="Aharoni" pitchFamily="2" charset="-79"/>
              </a:rPr>
              <a:t>Управлінські інновації:</a:t>
            </a:r>
          </a:p>
          <a:p>
            <a:r>
              <a:rPr lang="uk-UA" sz="9600" dirty="0" err="1" smtClean="0"/>
              <a:t>Електоронне</a:t>
            </a:r>
            <a:r>
              <a:rPr lang="uk-UA" sz="9600" dirty="0" smtClean="0"/>
              <a:t> </a:t>
            </a:r>
            <a:r>
              <a:rPr lang="uk-UA" sz="9600" dirty="0" err="1" smtClean="0"/>
              <a:t>порфоліо</a:t>
            </a:r>
            <a:endParaRPr lang="uk-UA" sz="9600" dirty="0" smtClean="0"/>
          </a:p>
          <a:p>
            <a:r>
              <a:rPr lang="uk-UA" sz="9600" dirty="0" smtClean="0"/>
              <a:t>Матричне управління</a:t>
            </a:r>
          </a:p>
          <a:p>
            <a:r>
              <a:rPr lang="uk-UA" sz="9600" dirty="0" smtClean="0"/>
              <a:t>Інноваційні педради</a:t>
            </a:r>
          </a:p>
          <a:p>
            <a:r>
              <a:rPr lang="uk-UA" sz="9600" dirty="0" smtClean="0"/>
              <a:t>Програмно-цільовий підхід</a:t>
            </a:r>
          </a:p>
          <a:p>
            <a:r>
              <a:rPr lang="uk-UA" sz="9600" dirty="0" smtClean="0"/>
              <a:t>Концепція</a:t>
            </a:r>
          </a:p>
          <a:p>
            <a:r>
              <a:rPr lang="uk-UA" sz="9600" dirty="0" smtClean="0"/>
              <a:t>Використання електронних підручників</a:t>
            </a:r>
          </a:p>
          <a:p>
            <a:r>
              <a:rPr lang="uk-UA" sz="9600" dirty="0" smtClean="0"/>
              <a:t>Батьківські збори через скап</a:t>
            </a:r>
          </a:p>
          <a:p>
            <a:r>
              <a:rPr lang="uk-UA" sz="9600" dirty="0" smtClean="0"/>
              <a:t>Презентації</a:t>
            </a:r>
          </a:p>
          <a:p>
            <a:r>
              <a:rPr lang="uk-UA" sz="9600" dirty="0" smtClean="0"/>
              <a:t>Експеримент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600200"/>
            <a:ext cx="4848228" cy="4724400"/>
          </a:xfrm>
        </p:spPr>
        <p:txBody>
          <a:bodyPr>
            <a:normAutofit fontScale="25000" lnSpcReduction="20000"/>
          </a:bodyPr>
          <a:lstStyle/>
          <a:p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Виховні інновації: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</a:t>
            </a:r>
            <a:r>
              <a:rPr lang="uk-UA" sz="5500" dirty="0" err="1" smtClean="0">
                <a:latin typeface="Arial" pitchFamily="34" charset="0"/>
                <a:cs typeface="Arial" pitchFamily="34" charset="0"/>
              </a:rPr>
              <a:t>тьюторської</a:t>
            </a:r>
            <a:r>
              <a:rPr lang="uk-UA" sz="5500" dirty="0" smtClean="0">
                <a:latin typeface="Arial" pitchFamily="34" charset="0"/>
                <a:cs typeface="Arial" pitchFamily="34" charset="0"/>
              </a:rPr>
              <a:t> підтримки та супроводу дитини,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 технологія нейролінгвістичного програмування, технологія «Педагогічна підтримка»,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рефлексивного самовиховання,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 інтерактивні технології виховання,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нові інформаційні технології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. Ігровими технологіями є </a:t>
            </a:r>
            <a:r>
              <a:rPr lang="uk-UA" sz="5500" dirty="0" err="1" smtClean="0">
                <a:latin typeface="Arial" pitchFamily="34" charset="0"/>
                <a:cs typeface="Arial" pitchFamily="34" charset="0"/>
              </a:rPr>
              <a:t>казкотерапія</a:t>
            </a:r>
            <a:r>
              <a:rPr lang="uk-UA" sz="55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uk-UA" sz="5500" dirty="0" err="1" smtClean="0">
                <a:latin typeface="Arial" pitchFamily="34" charset="0"/>
                <a:cs typeface="Arial" pitchFamily="34" charset="0"/>
              </a:rPr>
              <a:t>психокорекційне</a:t>
            </a:r>
            <a:r>
              <a:rPr lang="uk-UA" sz="5500" dirty="0" smtClean="0">
                <a:latin typeface="Arial" pitchFamily="34" charset="0"/>
                <a:cs typeface="Arial" pitchFamily="34" charset="0"/>
              </a:rPr>
              <a:t> малювання,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«Виховувати, граючи - грати, виховуючи»,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«Нова цивілізація»,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виховання рольовими іграми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технологія «Трудові справи для школи і рідного міста (села)», </a:t>
            </a:r>
          </a:p>
          <a:p>
            <a:r>
              <a:rPr lang="uk-UA" sz="5500" dirty="0" err="1" smtClean="0">
                <a:latin typeface="Arial" pitchFamily="34" charset="0"/>
                <a:cs typeface="Arial" pitchFamily="34" charset="0"/>
              </a:rPr>
              <a:t>Дозвіллеві</a:t>
            </a:r>
            <a:r>
              <a:rPr lang="uk-UA" sz="5500" dirty="0" smtClean="0">
                <a:latin typeface="Arial" pitchFamily="34" charset="0"/>
                <a:cs typeface="Arial" pitchFamily="34" charset="0"/>
              </a:rPr>
              <a:t> технології  (наприклад, технологія «Школа, відкрита соціуму»,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« Школа життєтворчості», </a:t>
            </a:r>
          </a:p>
          <a:p>
            <a:r>
              <a:rPr lang="uk-UA" sz="5500" dirty="0" smtClean="0">
                <a:latin typeface="Arial" pitchFamily="34" charset="0"/>
                <a:cs typeface="Arial" pitchFamily="34" charset="0"/>
              </a:rPr>
              <a:t>технологію </a:t>
            </a:r>
            <a:r>
              <a:rPr lang="uk-UA" sz="5500" dirty="0" err="1" smtClean="0">
                <a:latin typeface="Arial" pitchFamily="34" charset="0"/>
                <a:cs typeface="Arial" pitchFamily="34" charset="0"/>
              </a:rPr>
              <a:t>міжвікового</a:t>
            </a:r>
            <a:r>
              <a:rPr lang="uk-UA" sz="5500" dirty="0" smtClean="0">
                <a:latin typeface="Arial" pitchFamily="34" charset="0"/>
                <a:cs typeface="Arial" pitchFamily="34" charset="0"/>
              </a:rPr>
              <a:t> виховання та ін. </a:t>
            </a:r>
          </a:p>
          <a:p>
            <a:endParaRPr lang="uk-U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FFFF00"/>
                </a:solidFill>
              </a:rPr>
              <a:t>Творчість педагога-новатора</a:t>
            </a:r>
            <a:r>
              <a:rPr lang="uk-UA" sz="3100" dirty="0" smtClean="0">
                <a:solidFill>
                  <a:srgbClr val="FFFF00"/>
                </a:solidFill>
              </a:rPr>
              <a:t> проявляється в: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ефективному використанні вже створеного досвіду в нових умовах, удосконаленні відомого у відповідності з новими завданнями, в освоєнні наукових розробок та їх розвитку; </a:t>
            </a:r>
          </a:p>
          <a:p>
            <a:pPr lvl="0"/>
            <a:r>
              <a:rPr lang="uk-UA" dirty="0" smtClean="0"/>
              <a:t>гнучкості при використанні запланованого в нестандартних ситуаціях; </a:t>
            </a:r>
          </a:p>
          <a:p>
            <a:pPr lvl="0"/>
            <a:r>
              <a:rPr lang="uk-UA" dirty="0" smtClean="0"/>
              <a:t>влучній імпровізації як на основі точних знань і компетентного розрахунку, так і на </a:t>
            </a:r>
            <a:r>
              <a:rPr lang="uk-UA" dirty="0" err="1" smtClean="0"/>
              <a:t>високорозвинутій</a:t>
            </a:r>
            <a:r>
              <a:rPr lang="uk-UA" dirty="0" smtClean="0"/>
              <a:t> інтуїції;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361475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умінні обґрунтувати як завчасно підготовлені, так і інтуїтивні рішення, в умінні фантазувати: бачити ближню, середню та далеку перспективи;</a:t>
            </a:r>
          </a:p>
          <a:p>
            <a:pPr lvl="0"/>
            <a:r>
              <a:rPr lang="uk-UA" dirty="0" smtClean="0"/>
              <a:t>умінні продукувати ідею, реалізувати її в конкретних умовах, бачити всі варіанти вирішення однієї й тієї ж проблеми, використовувати досвід інших.</a:t>
            </a:r>
          </a:p>
          <a:p>
            <a:endParaRPr lang="uk-UA" dirty="0"/>
          </a:p>
        </p:txBody>
      </p:sp>
      <p:sp>
        <p:nvSpPr>
          <p:cNvPr id="3074" name="AutoShape 2" descr="Картинки по запросу teacher school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5" name="Picture 3" descr="C:\Users\vip\Desktop\со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095875"/>
            <a:ext cx="2600325" cy="176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257420"/>
          </a:xfrm>
        </p:spPr>
        <p:txBody>
          <a:bodyPr>
            <a:normAutofit fontScale="90000"/>
          </a:bodyPr>
          <a:lstStyle/>
          <a:p>
            <a:r>
              <a:rPr lang="uk-UA" sz="2700" b="1" dirty="0" err="1" smtClean="0">
                <a:solidFill>
                  <a:srgbClr val="FFFF00"/>
                </a:solidFill>
              </a:rPr>
              <a:t>готовність”</a:t>
            </a:r>
            <a:r>
              <a:rPr lang="uk-UA" sz="2700" dirty="0" smtClean="0">
                <a:solidFill>
                  <a:srgbClr val="FFFF00"/>
                </a:solidFill>
              </a:rPr>
              <a:t> визначається як </a:t>
            </a:r>
            <a:r>
              <a:rPr lang="uk-UA" sz="2700" dirty="0" err="1" smtClean="0">
                <a:solidFill>
                  <a:srgbClr val="FFFF00"/>
                </a:solidFill>
              </a:rPr>
              <a:t>активно-діяльнісний</a:t>
            </a:r>
            <a:r>
              <a:rPr lang="uk-UA" sz="2700" dirty="0" smtClean="0">
                <a:solidFill>
                  <a:srgbClr val="FFFF00"/>
                </a:solidFill>
              </a:rPr>
              <a:t> стан особистості, установку на певну поведінку, </a:t>
            </a:r>
            <a:r>
              <a:rPr lang="uk-UA" sz="2700" dirty="0" err="1" smtClean="0">
                <a:solidFill>
                  <a:srgbClr val="FFFF00"/>
                </a:solidFill>
              </a:rPr>
              <a:t>мобілізованість</a:t>
            </a:r>
            <a:r>
              <a:rPr lang="uk-UA" sz="2700" dirty="0" smtClean="0">
                <a:solidFill>
                  <a:srgbClr val="FFFF00"/>
                </a:solidFill>
              </a:rPr>
              <a:t> сил на виконання завдання.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2143116"/>
            <a:ext cx="4191000" cy="418148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Готовність педагога до інноваційної діяльності</a:t>
            </a:r>
            <a:r>
              <a:rPr lang="uk-UA" dirty="0" smtClean="0"/>
              <a:t> − це складне інтегративне новоутворення особистості, суть якого складають взаємодія </a:t>
            </a:r>
            <a:r>
              <a:rPr lang="uk-UA" b="1" i="1" dirty="0" err="1" smtClean="0"/>
              <a:t>мотиваційно-орієнтаційного</a:t>
            </a:r>
            <a:r>
              <a:rPr lang="uk-UA" b="1" i="1" dirty="0" smtClean="0"/>
              <a:t>, змістовно-операційного і оцінно-рефлексивного</a:t>
            </a:r>
            <a:r>
              <a:rPr lang="uk-UA" b="1" dirty="0" smtClean="0"/>
              <a:t> </a:t>
            </a:r>
            <a:r>
              <a:rPr lang="uk-UA" dirty="0" smtClean="0"/>
              <a:t>компонентів.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8802"/>
            <a:ext cx="4343400" cy="4395798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Формування готовності </a:t>
            </a:r>
            <a:r>
              <a:rPr lang="uk-UA" dirty="0" smtClean="0"/>
              <a:t>педагога до інноваційної діяльності − системна діяльність, яка включає в себе такі </a:t>
            </a:r>
            <a:r>
              <a:rPr lang="uk-UA" b="1" i="1" dirty="0" smtClean="0"/>
              <a:t>етапи:</a:t>
            </a:r>
            <a:endParaRPr lang="uk-UA" dirty="0" smtClean="0"/>
          </a:p>
          <a:p>
            <a:pPr lvl="0"/>
            <a:r>
              <a:rPr lang="uk-UA" dirty="0" err="1" smtClean="0"/>
              <a:t>діагностико-коректуючий</a:t>
            </a:r>
            <a:r>
              <a:rPr lang="uk-UA" dirty="0" smtClean="0"/>
              <a:t>;</a:t>
            </a:r>
          </a:p>
          <a:p>
            <a:pPr lvl="0"/>
            <a:r>
              <a:rPr lang="uk-UA" dirty="0" smtClean="0"/>
              <a:t>навчальний;</a:t>
            </a:r>
          </a:p>
          <a:p>
            <a:pPr lvl="0"/>
            <a:r>
              <a:rPr lang="uk-UA" dirty="0" smtClean="0"/>
              <a:t>аналітико-регулятивний.</a:t>
            </a:r>
          </a:p>
          <a:p>
            <a:endParaRPr lang="uk-UA" dirty="0"/>
          </a:p>
        </p:txBody>
      </p:sp>
      <p:pic>
        <p:nvPicPr>
          <p:cNvPr id="2049" name="Picture 1" descr="C:\Users\vip\Desktop\вчительк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929199"/>
            <a:ext cx="1990725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Розрізняють 5 категорій </a:t>
            </a:r>
            <a:r>
              <a:rPr lang="uk-UA" b="1" cap="none" spc="50" dirty="0" err="1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вичтелів</a:t>
            </a:r>
            <a:r>
              <a:rPr lang="uk-UA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ставленням до інновацій</a:t>
            </a:r>
            <a:endParaRPr lang="uk-UA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556792"/>
            <a:ext cx="8676456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i="1" dirty="0" smtClean="0"/>
              <a:t>І</a:t>
            </a:r>
            <a:endParaRPr lang="ru-RU" i="1" dirty="0"/>
          </a:p>
          <a:p>
            <a:endParaRPr lang="uk-UA" i="1" dirty="0" smtClean="0"/>
          </a:p>
          <a:p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57158" y="1428736"/>
            <a:ext cx="807249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7500" algn="l"/>
                <a:tab pos="4445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новатори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− вчителі, які завжди першими сприймають все нове, сміливо його впроваджують і поширюють;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7500" algn="l"/>
                <a:tab pos="4445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помірковані,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які дотримуються правила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„золотої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середини”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не сприймають нового до того часу, поки його не впровадять більшість колег;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7500" algn="l"/>
                <a:tab pos="4445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вчителі, які більше сумніваються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ніж вірять в нове, вони більше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орієнтовані на старі технології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ніж на нові, а сприймають нове лише при загальній позитивній громадській думці;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7500" algn="l"/>
                <a:tab pos="4445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вчителі, які першими здійснюють практичну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(експериментальну) перевірку цінностей інновацій в кожній школі;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7500" algn="l"/>
                <a:tab pos="4445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останню категорію складають вчителі, в яких дуже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сильний зв’язок з традиційним,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старим підходом до навчання і виховання, вони консервативні і відкидають все нове.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588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FFFF00"/>
                </a:solidFill>
              </a:rPr>
              <a:t>Ефективність </a:t>
            </a:r>
            <a:r>
              <a:rPr lang="uk-UA" sz="3100" dirty="0" smtClean="0">
                <a:solidFill>
                  <a:srgbClr val="FFFF00"/>
                </a:solidFill>
              </a:rPr>
              <a:t>формування готовності педагога до інноваційної діяльності визначається такими</a:t>
            </a:r>
            <a:r>
              <a:rPr lang="uk-UA" sz="3100" b="1" dirty="0" smtClean="0">
                <a:solidFill>
                  <a:srgbClr val="FFFF00"/>
                </a:solidFill>
              </a:rPr>
              <a:t> </a:t>
            </a:r>
            <a:r>
              <a:rPr lang="uk-UA" sz="3100" b="1" i="1" dirty="0" smtClean="0">
                <a:solidFill>
                  <a:srgbClr val="FFFF00"/>
                </a:solidFill>
              </a:rPr>
              <a:t>показниками</a:t>
            </a:r>
            <a:r>
              <a:rPr lang="uk-UA" b="1" i="1" dirty="0" smtClean="0"/>
              <a:t>: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4088" y="1700808"/>
            <a:ext cx="3555504" cy="452244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357158" y="1357298"/>
          <a:ext cx="878684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63544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45152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00B0F0"/>
                </a:solidFill>
              </a:rPr>
              <a:t>Основні завдання</a:t>
            </a:r>
            <a:r>
              <a:rPr lang="uk-UA" sz="2800" dirty="0" smtClean="0">
                <a:solidFill>
                  <a:srgbClr val="00B0F0"/>
                </a:solidFill>
              </a:rPr>
              <a:t> </a:t>
            </a:r>
            <a:r>
              <a:rPr lang="uk-UA" sz="2800" b="1" dirty="0" smtClean="0">
                <a:solidFill>
                  <a:srgbClr val="00B0F0"/>
                </a:solidFill>
              </a:rPr>
              <a:t>підготовки вчителів до інноваційної діяльності </a:t>
            </a:r>
            <a:endParaRPr lang="ru-RU" sz="2800" b="1" cap="none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Autofit/>
          </a:bodyPr>
          <a:lstStyle/>
          <a:p>
            <a:pPr lvl="0"/>
            <a:r>
              <a:rPr lang="uk-UA" sz="2400" dirty="0" smtClean="0"/>
              <a:t>допомогти кожному вчителю в розвитку його ціннісних орієнтацій і гуманістичної спрямованості;</a:t>
            </a:r>
          </a:p>
          <a:p>
            <a:pPr lvl="0"/>
            <a:r>
              <a:rPr lang="uk-UA" sz="2400" dirty="0" smtClean="0"/>
              <a:t>надати вчителю можливість усвідомити методологію вирішення; професійно-педагогічних проблем, яка ґрунтується на гуманістичній парадигмі;</a:t>
            </a:r>
          </a:p>
          <a:p>
            <a:pPr lvl="0"/>
            <a:r>
              <a:rPr lang="uk-UA" sz="2400" dirty="0" smtClean="0"/>
              <a:t>розкрити перед учителем способи побудови конкретних концепцій роботи школи і самого вчителя, враховуючи своєрідність умов їх діяльності;</a:t>
            </a:r>
          </a:p>
          <a:p>
            <a:pPr lvl="0"/>
            <a:r>
              <a:rPr lang="uk-UA" sz="2400" dirty="0" smtClean="0"/>
              <a:t>віднайти разом із учителем способи реалізації концептуальних схем у досвіді діяльності, особливо в організації дослідно-експериментальної роботи;</a:t>
            </a:r>
          </a:p>
          <a:p>
            <a:pPr lvl="0"/>
            <a:r>
              <a:rPr lang="uk-UA" sz="2400" dirty="0" smtClean="0"/>
              <a:t>орієнтувати вчителя на осмислення ним результатів педагогічних нововведень, сприяти виробленню критеріїв їх оцінки і самооцінки.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23947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873</TotalTime>
  <Words>1254</Words>
  <Application>Microsoft Office PowerPoint</Application>
  <PresentationFormat>Экран (4:3)</PresentationFormat>
  <Paragraphs>181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Слайд 1</vt:lpstr>
      <vt:lpstr>10 проблем впровадження інновацій: (І.П.Підласий)</vt:lpstr>
      <vt:lpstr>Вчитель інноваційної орієнтації − це особистість, здатна брати на себе відповідальність, вчасно враховувати ситуацію соціальних змін і є найбільш перспективним соціальним типом педагога </vt:lpstr>
      <vt:lpstr>Слайд 4</vt:lpstr>
      <vt:lpstr>Творчість педагога-новатора проявляється в: </vt:lpstr>
      <vt:lpstr>готовність” визначається як активно-діяльнісний стан особистості, установку на певну поведінку, мобілізованість сил на виконання завдання. </vt:lpstr>
      <vt:lpstr>Розрізняють 5 категорій вичтелів за ставленням до інновацій</vt:lpstr>
      <vt:lpstr>Ефективність формування готовності педагога до інноваційної діяльності визначається такими показниками:</vt:lpstr>
      <vt:lpstr>Основні завдання підготовки вчителів до інноваційної діяльності </vt:lpstr>
      <vt:lpstr>професійні уміння педагога, які засвідчують свідоме оволодіння інноваційною діяльністю:</vt:lpstr>
      <vt:lpstr>основні труднощі, пов’язані із засвоєнням педагогічних нововведень,</vt:lpstr>
      <vt:lpstr>Структура готовності до інноваційної діяльності  </vt:lpstr>
      <vt:lpstr>Структура готовності вчителя до інноваційної діяльності</vt:lpstr>
      <vt:lpstr>Рівні готовності вчителя</vt:lpstr>
      <vt:lpstr>Готовність вчителя до інноваційної діяльності (за твердженням Касянової О.М.) характеризується наступними показниками </vt:lpstr>
      <vt:lpstr>інноваційна діяльність може розгортатися за однією із таких моделей </vt:lpstr>
      <vt:lpstr>побудова індивідуально орієнтованої траєкторії</vt:lpstr>
      <vt:lpstr>критерії готовності педагога до інноваційної діяльності</vt:lpstr>
      <vt:lpstr>Перетворення  наукових істин у живий досвід – найскладніша сфера дотикання науки до практики  (В.Сухомлинський) </vt:lpstr>
      <vt:lpstr>Критерії оцінювання педагогічних технологій:</vt:lpstr>
      <vt:lpstr>Форми роботи з педагогами:</vt:lpstr>
      <vt:lpstr>Застереження:</vt:lpstr>
      <vt:lpstr>Література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vip</cp:lastModifiedBy>
  <cp:revision>79</cp:revision>
  <dcterms:created xsi:type="dcterms:W3CDTF">2013-11-12T11:04:30Z</dcterms:created>
  <dcterms:modified xsi:type="dcterms:W3CDTF">2015-04-18T13:10:51Z</dcterms:modified>
</cp:coreProperties>
</file>